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5"/>
  </p:notesMasterIdLst>
  <p:sldIdLst>
    <p:sldId id="710" r:id="rId2"/>
    <p:sldId id="532" r:id="rId3"/>
    <p:sldId id="531" r:id="rId4"/>
    <p:sldId id="428" r:id="rId5"/>
    <p:sldId id="442" r:id="rId6"/>
    <p:sldId id="711" r:id="rId7"/>
    <p:sldId id="445" r:id="rId8"/>
    <p:sldId id="438" r:id="rId9"/>
    <p:sldId id="439" r:id="rId10"/>
    <p:sldId id="410" r:id="rId11"/>
    <p:sldId id="411" r:id="rId12"/>
    <p:sldId id="412" r:id="rId13"/>
    <p:sldId id="413" r:id="rId14"/>
    <p:sldId id="712" r:id="rId15"/>
    <p:sldId id="266" r:id="rId16"/>
    <p:sldId id="449" r:id="rId17"/>
    <p:sldId id="457" r:id="rId18"/>
    <p:sldId id="458" r:id="rId19"/>
    <p:sldId id="459" r:id="rId20"/>
    <p:sldId id="460" r:id="rId21"/>
    <p:sldId id="713" r:id="rId22"/>
    <p:sldId id="714" r:id="rId23"/>
    <p:sldId id="501" r:id="rId24"/>
    <p:sldId id="715" r:id="rId25"/>
    <p:sldId id="716" r:id="rId26"/>
    <p:sldId id="502" r:id="rId27"/>
    <p:sldId id="717" r:id="rId28"/>
    <p:sldId id="718" r:id="rId29"/>
    <p:sldId id="503" r:id="rId30"/>
    <p:sldId id="352" r:id="rId31"/>
    <p:sldId id="354" r:id="rId32"/>
    <p:sldId id="355" r:id="rId33"/>
    <p:sldId id="357" r:id="rId34"/>
    <p:sldId id="504" r:id="rId35"/>
    <p:sldId id="719" r:id="rId36"/>
    <p:sldId id="362" r:id="rId37"/>
    <p:sldId id="720" r:id="rId38"/>
    <p:sldId id="365" r:id="rId39"/>
    <p:sldId id="537" r:id="rId40"/>
    <p:sldId id="721" r:id="rId41"/>
    <p:sldId id="722" r:id="rId42"/>
    <p:sldId id="540" r:id="rId43"/>
    <p:sldId id="543" r:id="rId44"/>
    <p:sldId id="544" r:id="rId45"/>
    <p:sldId id="542" r:id="rId46"/>
    <p:sldId id="369" r:id="rId47"/>
    <p:sldId id="538" r:id="rId48"/>
    <p:sldId id="535" r:id="rId49"/>
    <p:sldId id="547" r:id="rId50"/>
    <p:sldId id="545" r:id="rId51"/>
    <p:sldId id="546" r:id="rId52"/>
    <p:sldId id="370" r:id="rId53"/>
    <p:sldId id="371" r:id="rId54"/>
    <p:sldId id="505" r:id="rId55"/>
    <p:sldId id="375" r:id="rId56"/>
    <p:sldId id="376" r:id="rId57"/>
    <p:sldId id="374" r:id="rId58"/>
    <p:sldId id="377" r:id="rId59"/>
    <p:sldId id="378" r:id="rId60"/>
    <p:sldId id="373" r:id="rId61"/>
    <p:sldId id="506" r:id="rId62"/>
    <p:sldId id="326" r:id="rId63"/>
    <p:sldId id="464" r:id="rId64"/>
    <p:sldId id="327" r:id="rId65"/>
    <p:sldId id="372" r:id="rId66"/>
    <p:sldId id="465" r:id="rId67"/>
    <p:sldId id="507" r:id="rId68"/>
    <p:sldId id="379" r:id="rId69"/>
    <p:sldId id="380" r:id="rId70"/>
    <p:sldId id="302" r:id="rId71"/>
    <p:sldId id="508" r:id="rId72"/>
    <p:sldId id="382" r:id="rId73"/>
    <p:sldId id="383" r:id="rId74"/>
    <p:sldId id="385" r:id="rId75"/>
    <p:sldId id="467" r:id="rId76"/>
    <p:sldId id="509" r:id="rId77"/>
    <p:sldId id="387" r:id="rId78"/>
    <p:sldId id="388" r:id="rId79"/>
    <p:sldId id="390" r:id="rId80"/>
    <p:sldId id="391" r:id="rId81"/>
    <p:sldId id="548" r:id="rId82"/>
    <p:sldId id="468" r:id="rId83"/>
    <p:sldId id="469" r:id="rId84"/>
    <p:sldId id="392" r:id="rId85"/>
    <p:sldId id="393" r:id="rId86"/>
    <p:sldId id="510" r:id="rId87"/>
    <p:sldId id="394" r:id="rId88"/>
    <p:sldId id="395" r:id="rId89"/>
    <p:sldId id="386" r:id="rId90"/>
    <p:sldId id="511" r:id="rId91"/>
    <p:sldId id="397" r:id="rId92"/>
    <p:sldId id="398" r:id="rId93"/>
    <p:sldId id="396" r:id="rId94"/>
    <p:sldId id="512" r:id="rId95"/>
    <p:sldId id="400" r:id="rId96"/>
    <p:sldId id="401" r:id="rId97"/>
    <p:sldId id="399" r:id="rId98"/>
    <p:sldId id="513" r:id="rId99"/>
    <p:sldId id="403" r:id="rId100"/>
    <p:sldId id="404" r:id="rId101"/>
    <p:sldId id="402" r:id="rId102"/>
    <p:sldId id="515" r:id="rId103"/>
    <p:sldId id="514" r:id="rId104"/>
    <p:sldId id="306" r:id="rId105"/>
    <p:sldId id="470" r:id="rId106"/>
    <p:sldId id="550" r:id="rId107"/>
    <p:sldId id="516" r:id="rId108"/>
    <p:sldId id="317" r:id="rId109"/>
    <p:sldId id="471" r:id="rId110"/>
    <p:sldId id="319" r:id="rId111"/>
    <p:sldId id="472" r:id="rId112"/>
    <p:sldId id="320" r:id="rId113"/>
    <p:sldId id="517" r:id="rId114"/>
    <p:sldId id="316" r:id="rId115"/>
    <p:sldId id="473" r:id="rId116"/>
    <p:sldId id="551" r:id="rId117"/>
    <p:sldId id="518" r:id="rId118"/>
    <p:sldId id="313" r:id="rId119"/>
    <p:sldId id="474" r:id="rId120"/>
    <p:sldId id="315" r:id="rId121"/>
    <p:sldId id="475" r:id="rId122"/>
    <p:sldId id="321" r:id="rId123"/>
    <p:sldId id="519" r:id="rId124"/>
    <p:sldId id="322" r:id="rId125"/>
    <p:sldId id="476" r:id="rId126"/>
    <p:sldId id="324" r:id="rId127"/>
    <p:sldId id="520" r:id="rId128"/>
    <p:sldId id="328" r:id="rId129"/>
    <p:sldId id="477" r:id="rId130"/>
    <p:sldId id="329" r:id="rId131"/>
    <p:sldId id="478" r:id="rId132"/>
    <p:sldId id="479" r:id="rId133"/>
    <p:sldId id="480" r:id="rId134"/>
    <p:sldId id="481" r:id="rId135"/>
    <p:sldId id="330" r:id="rId136"/>
    <p:sldId id="409" r:id="rId137"/>
    <p:sldId id="528" r:id="rId138"/>
    <p:sldId id="488" r:id="rId139"/>
    <p:sldId id="484" r:id="rId140"/>
    <p:sldId id="526" r:id="rId141"/>
    <p:sldId id="525" r:id="rId142"/>
    <p:sldId id="552" r:id="rId143"/>
    <p:sldId id="487" r:id="rId144"/>
    <p:sldId id="521" r:id="rId145"/>
    <p:sldId id="489" r:id="rId146"/>
    <p:sldId id="483" r:id="rId147"/>
    <p:sldId id="332" r:id="rId148"/>
    <p:sldId id="490" r:id="rId149"/>
    <p:sldId id="333" r:id="rId150"/>
    <p:sldId id="491" r:id="rId151"/>
    <p:sldId id="334" r:id="rId152"/>
    <p:sldId id="335" r:id="rId153"/>
    <p:sldId id="492" r:id="rId154"/>
    <p:sldId id="338" r:id="rId155"/>
    <p:sldId id="522" r:id="rId156"/>
    <p:sldId id="341" r:id="rId157"/>
    <p:sldId id="493" r:id="rId158"/>
    <p:sldId id="342" r:id="rId159"/>
    <p:sldId id="494" r:id="rId160"/>
    <p:sldId id="343" r:id="rId161"/>
    <p:sldId id="340" r:id="rId162"/>
    <p:sldId id="523" r:id="rId163"/>
    <p:sldId id="336" r:id="rId164"/>
    <p:sldId id="495" r:id="rId165"/>
    <p:sldId id="337" r:id="rId166"/>
    <p:sldId id="339" r:id="rId167"/>
    <p:sldId id="496" r:id="rId168"/>
    <p:sldId id="497" r:id="rId169"/>
    <p:sldId id="446" r:id="rId170"/>
    <p:sldId id="447" r:id="rId171"/>
    <p:sldId id="482" r:id="rId172"/>
    <p:sldId id="421" r:id="rId173"/>
    <p:sldId id="422" r:id="rId174"/>
    <p:sldId id="423" r:id="rId175"/>
    <p:sldId id="424" r:id="rId176"/>
    <p:sldId id="425" r:id="rId177"/>
    <p:sldId id="498" r:id="rId178"/>
    <p:sldId id="417" r:id="rId179"/>
    <p:sldId id="418" r:id="rId180"/>
    <p:sldId id="419" r:id="rId181"/>
    <p:sldId id="499" r:id="rId182"/>
    <p:sldId id="407" r:id="rId183"/>
    <p:sldId id="524" r:id="rId1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979"/>
    <a:srgbClr val="ECFC00"/>
    <a:srgbClr val="FFFF00"/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7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image" Target="../media/image581.png"/><Relationship Id="rId9" Type="http://schemas.openxmlformats.org/officeDocument/2006/relationships/image" Target="../media/image610.png"/><Relationship Id="rId14" Type="http://schemas.openxmlformats.org/officeDocument/2006/relationships/image" Target="../media/image68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082-5364-76A3-B949-AFCDD783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419" y="891652"/>
            <a:ext cx="10947163" cy="179613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Part 3 – Implementing Transformer from Scratch with </a:t>
            </a:r>
            <a:r>
              <a:rPr lang="en-US" sz="3600" b="1" dirty="0" err="1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PyTorch</a:t>
            </a:r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088BF9-AB07-AB82-93C3-C22A14AC0DE7}"/>
              </a:ext>
            </a:extLst>
          </p:cNvPr>
          <p:cNvSpPr txBox="1">
            <a:spLocks/>
          </p:cNvSpPr>
          <p:nvPr/>
        </p:nvSpPr>
        <p:spPr>
          <a:xfrm>
            <a:off x="4348428" y="3222771"/>
            <a:ext cx="3495144" cy="453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Quang Duong</a:t>
            </a:r>
          </a:p>
        </p:txBody>
      </p:sp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ED51C5D7-20A1-A8DB-A42E-F29FB3729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24" y="4435807"/>
            <a:ext cx="1047985" cy="1153278"/>
          </a:xfrm>
          <a:prstGeom prst="rect">
            <a:avLst/>
          </a:prstGeom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A84E511-4EB7-1C66-619B-DC8F4A933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98" y="4341009"/>
            <a:ext cx="955779" cy="11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39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430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4854D69-6150-43BE-2089-442757A14098}"/>
              </a:ext>
            </a:extLst>
          </p:cNvPr>
          <p:cNvSpPr/>
          <p:nvPr/>
        </p:nvSpPr>
        <p:spPr>
          <a:xfrm flipH="1">
            <a:off x="726191" y="37498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7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6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86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2319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1324769-0927-30E0-2F56-FBE660E27528}"/>
              </a:ext>
            </a:extLst>
          </p:cNvPr>
          <p:cNvSpPr/>
          <p:nvPr/>
        </p:nvSpPr>
        <p:spPr>
          <a:xfrm flipH="1">
            <a:off x="471360" y="369713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2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4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1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1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7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8494241-A58E-85A9-AF13-45DCA3635EFE}"/>
              </a:ext>
            </a:extLst>
          </p:cNvPr>
          <p:cNvSpPr/>
          <p:nvPr/>
        </p:nvSpPr>
        <p:spPr>
          <a:xfrm rot="10800000" flipH="1">
            <a:off x="3383379" y="29055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7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5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2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6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25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6697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065BC520-00E6-564F-14A0-38982A3BFBAF}"/>
              </a:ext>
            </a:extLst>
          </p:cNvPr>
          <p:cNvSpPr/>
          <p:nvPr/>
        </p:nvSpPr>
        <p:spPr>
          <a:xfrm rot="10800000" flipH="1">
            <a:off x="3571163" y="438267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6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8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8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7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96" y="3216331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93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713648E-1595-E220-FA02-0747F94568E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1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1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97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78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59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4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6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8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2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2475FBB-1020-B4EC-8FB8-BB307121682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8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| Put it all together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3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9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2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43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Convert predicted tokens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3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7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9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1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>
            <a:cxnSpLocks/>
          </p:cNvCxnSpPr>
          <p:nvPr/>
        </p:nvCxnSpPr>
        <p:spPr>
          <a:xfrm>
            <a:off x="4854586" y="3316548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AF859-34C6-A5D4-4F37-219C4C0F757A}"/>
              </a:ext>
            </a:extLst>
          </p:cNvPr>
          <p:cNvCxnSpPr>
            <a:cxnSpLocks/>
          </p:cNvCxnSpPr>
          <p:nvPr/>
        </p:nvCxnSpPr>
        <p:spPr>
          <a:xfrm>
            <a:off x="4854586" y="4591227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/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42B8C-87B7-4382-29D2-6933AD4ECE5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543854" y="3316548"/>
            <a:ext cx="1499824" cy="3666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9A377-941A-46AC-507D-075F32D4A9FC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55160" y="4063512"/>
            <a:ext cx="1488518" cy="5277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/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/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/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0420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11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8438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/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0.123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0.246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/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0.4648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0.5352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/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/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D8A31E-8339-A2A6-E9D0-BF889373828A}"/>
              </a:ext>
            </a:extLst>
          </p:cNvPr>
          <p:cNvCxnSpPr>
            <a:cxnSpLocks/>
          </p:cNvCxnSpPr>
          <p:nvPr/>
        </p:nvCxnSpPr>
        <p:spPr>
          <a:xfrm>
            <a:off x="3817093" y="2523342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3214FF-4C45-B5FF-9B3E-7E3A785F67BA}"/>
              </a:ext>
            </a:extLst>
          </p:cNvPr>
          <p:cNvCxnSpPr>
            <a:cxnSpLocks/>
          </p:cNvCxnSpPr>
          <p:nvPr/>
        </p:nvCxnSpPr>
        <p:spPr>
          <a:xfrm>
            <a:off x="5834584" y="2530286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/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/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/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/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0530C4-5075-EAC4-8BFB-30BB3D719518}"/>
              </a:ext>
            </a:extLst>
          </p:cNvPr>
          <p:cNvSpPr txBox="1"/>
          <p:nvPr/>
        </p:nvSpPr>
        <p:spPr>
          <a:xfrm>
            <a:off x="4699433" y="3365632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0E8A-84C1-3CE5-9AC2-B2B4F381ED9C}"/>
              </a:ext>
            </a:extLst>
          </p:cNvPr>
          <p:cNvSpPr txBox="1"/>
          <p:nvPr/>
        </p:nvSpPr>
        <p:spPr>
          <a:xfrm>
            <a:off x="4685558" y="457974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3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  <p:bldP spid="31" grpId="0"/>
      <p:bldP spid="32" grpId="0"/>
      <p:bldP spid="33" grpId="0"/>
      <p:bldP spid="34" grpId="0"/>
      <p:bldP spid="2" grpId="0"/>
      <p:bldP spid="3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FB50-DFA2-F962-2E92-E709E767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Transformer as a Python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3D02-A045-C258-1BE8-A2B0DE351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627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4333704" y="2471790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5931767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3544642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6790204" y="2170301"/>
            <a:ext cx="209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[[0.3, 0.2, 0.4, 0.1],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6790204" y="256579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[0.4, 0.1, 0.3, 0.2],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9257124" y="1863078"/>
            <a:ext cx="238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Target sentence (En)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10665846" y="2296669"/>
            <a:ext cx="512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2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E01E60-047D-6D8D-9DE3-739CE685644E}"/>
              </a:ext>
            </a:extLst>
          </p:cNvPr>
          <p:cNvSpPr txBox="1"/>
          <p:nvPr/>
        </p:nvSpPr>
        <p:spPr>
          <a:xfrm>
            <a:off x="6790204" y="1863078"/>
            <a:ext cx="13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Predictions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330D9-E799-50F8-EC3A-E9F68CF7F26C}"/>
              </a:ext>
            </a:extLst>
          </p:cNvPr>
          <p:cNvSpPr txBox="1"/>
          <p:nvPr/>
        </p:nvSpPr>
        <p:spPr>
          <a:xfrm>
            <a:off x="2735836" y="2296669"/>
            <a:ext cx="70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"Je</a:t>
            </a:r>
          </a:p>
          <a:p>
            <a:r>
              <a:rPr lang="en-US" dirty="0" err="1">
                <a:latin typeface="Segoe WPC"/>
              </a:rPr>
              <a:t>Vais</a:t>
            </a:r>
            <a:endParaRPr lang="en-US" dirty="0">
              <a:latin typeface="Segoe WPC"/>
            </a:endParaRPr>
          </a:p>
          <a:p>
            <a:r>
              <a:rPr lang="en-US" dirty="0">
                <a:latin typeface="Segoe WPC"/>
              </a:rPr>
              <a:t>Bien"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3EA1D-FC3D-736F-D24C-DBF720C65899}"/>
              </a:ext>
            </a:extLst>
          </p:cNvPr>
          <p:cNvSpPr txBox="1"/>
          <p:nvPr/>
        </p:nvSpPr>
        <p:spPr>
          <a:xfrm>
            <a:off x="6790204" y="294432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[0.3, 0.5, 0.1, 0.2]]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AD5C5-598B-599B-2AC8-429D3D748E5A}"/>
              </a:ext>
            </a:extLst>
          </p:cNvPr>
          <p:cNvSpPr txBox="1"/>
          <p:nvPr/>
        </p:nvSpPr>
        <p:spPr>
          <a:xfrm>
            <a:off x="6466836" y="771897"/>
            <a:ext cx="2919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seq_len</a:t>
            </a:r>
            <a:r>
              <a:rPr lang="en-US" dirty="0">
                <a:latin typeface="Segoe WPC"/>
              </a:rPr>
              <a:t>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en_vocabulary_size</a:t>
            </a:r>
            <a:r>
              <a:rPr lang="en-US" dirty="0"/>
              <a:t> =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9AA87-1A3B-CC54-6AE2-92C812CA08D8}"/>
              </a:ext>
            </a:extLst>
          </p:cNvPr>
          <p:cNvSpPr txBox="1"/>
          <p:nvPr/>
        </p:nvSpPr>
        <p:spPr>
          <a:xfrm>
            <a:off x="9811570" y="2296669"/>
            <a:ext cx="681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"I</a:t>
            </a:r>
          </a:p>
          <a:p>
            <a:r>
              <a:rPr lang="en-US" dirty="0">
                <a:latin typeface="Segoe WPC"/>
              </a:rPr>
              <a:t>Am</a:t>
            </a:r>
          </a:p>
          <a:p>
            <a:r>
              <a:rPr lang="en-US" dirty="0">
                <a:latin typeface="Segoe WPC"/>
              </a:rPr>
              <a:t>Fine"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09ABA-768D-6471-8D62-0A39DA751971}"/>
              </a:ext>
            </a:extLst>
          </p:cNvPr>
          <p:cNvSpPr txBox="1"/>
          <p:nvPr/>
        </p:nvSpPr>
        <p:spPr>
          <a:xfrm>
            <a:off x="2311884" y="1863078"/>
            <a:ext cx="238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Source sentence (Fr)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0BBC6-D8D1-548F-152F-F1ECFF58F4AA}"/>
              </a:ext>
            </a:extLst>
          </p:cNvPr>
          <p:cNvSpPr txBox="1"/>
          <p:nvPr/>
        </p:nvSpPr>
        <p:spPr>
          <a:xfrm>
            <a:off x="9454593" y="771897"/>
            <a:ext cx="2705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english_tokenizer</a:t>
            </a:r>
            <a:r>
              <a:rPr lang="en-US" dirty="0"/>
              <a:t>: </a:t>
            </a:r>
          </a:p>
          <a:p>
            <a:r>
              <a:rPr lang="en-US" dirty="0"/>
              <a:t>{"Am" : 0,"Fine": 1,"I": 2,</a:t>
            </a:r>
          </a:p>
          <a:p>
            <a:r>
              <a:rPr lang="en-US" dirty="0"/>
              <a:t>"Hi": 3}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62085-B97A-FE4C-B039-5856325747F5}"/>
              </a:ext>
            </a:extLst>
          </p:cNvPr>
          <p:cNvSpPr txBox="1"/>
          <p:nvPr/>
        </p:nvSpPr>
        <p:spPr>
          <a:xfrm>
            <a:off x="3291" y="1756205"/>
            <a:ext cx="96603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1</a:t>
            </a:r>
            <a:r>
              <a:rPr lang="en-US" b="1" i="0" baseline="30000" dirty="0">
                <a:effectLst/>
                <a:latin typeface="Segoe WPC"/>
              </a:rPr>
              <a:t>st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3280D0-F00E-1C42-D209-58869568AE23}"/>
              </a:ext>
            </a:extLst>
          </p:cNvPr>
          <p:cNvCxnSpPr/>
          <p:nvPr/>
        </p:nvCxnSpPr>
        <p:spPr>
          <a:xfrm>
            <a:off x="0" y="1747992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BCAE99-1E84-0578-D3E4-F46AE9D63665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B9D9AC-13E3-825F-44D6-3348D03CF06F}"/>
              </a:ext>
            </a:extLst>
          </p:cNvPr>
          <p:cNvSpPr txBox="1"/>
          <p:nvPr/>
        </p:nvSpPr>
        <p:spPr>
          <a:xfrm>
            <a:off x="3291" y="3429000"/>
            <a:ext cx="10269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2</a:t>
            </a:r>
            <a:r>
              <a:rPr lang="en-US" b="1" i="0" baseline="30000" dirty="0">
                <a:effectLst/>
                <a:latin typeface="Segoe WPC"/>
              </a:rPr>
              <a:t>nd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3E3C3B-565A-EA5A-86C8-5C3F9769C1FB}"/>
              </a:ext>
            </a:extLst>
          </p:cNvPr>
          <p:cNvCxnSpPr>
            <a:cxnSpLocks/>
          </p:cNvCxnSpPr>
          <p:nvPr/>
        </p:nvCxnSpPr>
        <p:spPr>
          <a:xfrm>
            <a:off x="7803590" y="3315083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F52A53-87EB-9BAE-90CA-745FC912AC1D}"/>
              </a:ext>
            </a:extLst>
          </p:cNvPr>
          <p:cNvSpPr txBox="1"/>
          <p:nvPr/>
        </p:nvSpPr>
        <p:spPr>
          <a:xfrm>
            <a:off x="6648681" y="3378251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B2F9E-7629-8B86-713F-370152F6556C}"/>
              </a:ext>
            </a:extLst>
          </p:cNvPr>
          <p:cNvSpPr txBox="1"/>
          <p:nvPr/>
        </p:nvSpPr>
        <p:spPr>
          <a:xfrm>
            <a:off x="6828569" y="3862931"/>
            <a:ext cx="379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[[0.2612, 0.2363, </a:t>
            </a:r>
            <a:r>
              <a:rPr lang="en-US" b="1" dirty="0"/>
              <a:t>0.2887</a:t>
            </a:r>
            <a:r>
              <a:rPr lang="en-US" dirty="0"/>
              <a:t>, 0.2138],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CDDB5-A346-3549-4A63-1E2ABFFBA6BA}"/>
              </a:ext>
            </a:extLst>
          </p:cNvPr>
          <p:cNvSpPr txBox="1"/>
          <p:nvPr/>
        </p:nvSpPr>
        <p:spPr>
          <a:xfrm>
            <a:off x="6828569" y="4258420"/>
            <a:ext cx="372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0.2887</a:t>
            </a:r>
            <a:r>
              <a:rPr lang="en-US" dirty="0"/>
              <a:t>, 0.2138, 0.2612, 0.2363],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42DB9-D3EE-6B2D-B70C-5990BC32F8D2}"/>
              </a:ext>
            </a:extLst>
          </p:cNvPr>
          <p:cNvSpPr txBox="1"/>
          <p:nvPr/>
        </p:nvSpPr>
        <p:spPr>
          <a:xfrm>
            <a:off x="6828569" y="4636950"/>
            <a:ext cx="373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[0.2535, </a:t>
            </a:r>
            <a:r>
              <a:rPr lang="en-US" b="1" dirty="0"/>
              <a:t>0.3096</a:t>
            </a:r>
            <a:r>
              <a:rPr lang="en-US" dirty="0"/>
              <a:t>, 0.2075, 0.2294]]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FBA983-E25E-BA43-5F6E-5B5CEE64A013}"/>
              </a:ext>
            </a:extLst>
          </p:cNvPr>
          <p:cNvCxnSpPr/>
          <p:nvPr/>
        </p:nvCxnSpPr>
        <p:spPr>
          <a:xfrm>
            <a:off x="0" y="5110008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B9B0B90-1399-B92A-01C9-0CD0622775A4}"/>
              </a:ext>
            </a:extLst>
          </p:cNvPr>
          <p:cNvSpPr txBox="1"/>
          <p:nvPr/>
        </p:nvSpPr>
        <p:spPr>
          <a:xfrm>
            <a:off x="3291" y="5110008"/>
            <a:ext cx="99431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3</a:t>
            </a:r>
            <a:r>
              <a:rPr lang="en-US" b="1" baseline="30000" dirty="0">
                <a:latin typeface="Segoe WPC"/>
              </a:rPr>
              <a:t>rd</a:t>
            </a:r>
            <a:r>
              <a:rPr lang="en-US" b="1" dirty="0">
                <a:latin typeface="Segoe WPC"/>
              </a:rPr>
              <a:t> </a:t>
            </a:r>
            <a:r>
              <a:rPr lang="en-US" b="1" i="0" dirty="0">
                <a:effectLst/>
                <a:latin typeface="Segoe WPC"/>
              </a:rPr>
              <a:t>step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/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fr-FR" b="1" smtClean="0"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𝟑𝟎𝟗𝟔</m:t>
                              </m:r>
                            </m:e>
                          </m:d>
                        </m:e>
                      </m:func>
                      <m:r>
                        <a:rPr lang="fr-FR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blipFill>
                <a:blip r:embed="rId2"/>
                <a:stretch>
                  <a:fillRect l="-303" r="-1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/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fr-FR" b="1" i="0" smtClean="0">
                                      <a:latin typeface="Cambria Math" panose="02040503050406030204" pitchFamily="18" charset="0"/>
                                    </a:rPr>
                                    <m:t>0.2887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 i="0" smtClean="0">
                              <a:latin typeface="Cambria Math" panose="02040503050406030204" pitchFamily="18" charset="0"/>
                            </a:rPr>
                            <m:t>0.2887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𝟑𝟎𝟗𝟔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𝟐𝟏𝟗𝟐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/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𝒄𝒓𝒐𝒔𝒔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𝒆𝒏𝒕𝒓𝒐𝒑𝒚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𝒍𝒐𝒔𝒔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blipFill>
                <a:blip r:embed="rId4"/>
                <a:stretch>
                  <a:fillRect l="-1114" r="-250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/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blipFill>
                <a:blip r:embed="rId5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/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blipFill>
                <a:blip r:embed="rId6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6671F0D-34B7-A9CE-1D90-C707396B7000}"/>
              </a:ext>
            </a:extLst>
          </p:cNvPr>
          <p:cNvSpPr txBox="1"/>
          <p:nvPr/>
        </p:nvSpPr>
        <p:spPr>
          <a:xfrm>
            <a:off x="0" y="2174009"/>
            <a:ext cx="1499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Prediction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762B47-FD66-6C89-FE8B-4B83CBA52A4E}"/>
              </a:ext>
            </a:extLst>
          </p:cNvPr>
          <p:cNvSpPr txBox="1"/>
          <p:nvPr/>
        </p:nvSpPr>
        <p:spPr>
          <a:xfrm>
            <a:off x="0" y="3899353"/>
            <a:ext cx="451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Softmax</a:t>
            </a:r>
            <a:endParaRPr lang="en-US" dirty="0">
              <a:latin typeface="Segoe WP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Select prob corresponding to true label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C38026-CA4D-D953-BCA0-3A8032746DDA}"/>
              </a:ext>
            </a:extLst>
          </p:cNvPr>
          <p:cNvSpPr txBox="1"/>
          <p:nvPr/>
        </p:nvSpPr>
        <p:spPr>
          <a:xfrm>
            <a:off x="0" y="5566296"/>
            <a:ext cx="312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Compute the negative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Take average on the result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5773A2-6AFC-8C20-67AA-81A0EBD96817}"/>
              </a:ext>
            </a:extLst>
          </p:cNvPr>
          <p:cNvSpPr txBox="1"/>
          <p:nvPr/>
        </p:nvSpPr>
        <p:spPr>
          <a:xfrm>
            <a:off x="-1" y="771897"/>
            <a:ext cx="5308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Given a machine translation task of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Translate French sentence to English sentence</a:t>
            </a:r>
          </a:p>
        </p:txBody>
      </p:sp>
    </p:spTree>
    <p:extLst>
      <p:ext uri="{BB962C8B-B14F-4D97-AF65-F5344CB8AC3E}">
        <p14:creationId xmlns:p14="http://schemas.microsoft.com/office/powerpoint/2010/main" val="7808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5" grpId="0"/>
      <p:bldP spid="16" grpId="0"/>
      <p:bldP spid="21" grpId="0"/>
      <p:bldP spid="22" grpId="0"/>
      <p:bldP spid="3" grpId="0"/>
      <p:bldP spid="5" grpId="0"/>
      <p:bldP spid="6" grpId="0"/>
      <p:bldP spid="7" grpId="0"/>
      <p:bldP spid="8" grpId="0"/>
      <p:bldP spid="17" grpId="0" animBg="1"/>
      <p:bldP spid="26" grpId="0" animBg="1"/>
      <p:bldP spid="29" grpId="0"/>
      <p:bldP spid="30" grpId="0"/>
      <p:bldP spid="31" grpId="0"/>
      <p:bldP spid="32" grpId="0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44979" y="1306708"/>
            <a:ext cx="622846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functional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probabilities corresponding to the true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negative log likelihood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349526" y="1306708"/>
            <a:ext cx="5550494" cy="2062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C7C7F-31D5-E20E-E7BD-E473AF685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38" y="3655171"/>
            <a:ext cx="42291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91980" y="1306708"/>
            <a:ext cx="622846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cross entropy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691356" y="1306708"/>
            <a:ext cx="5208663" cy="1354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CEAEE-1A81-CE8C-EE0E-0BDFDF51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56" y="3026327"/>
            <a:ext cx="39528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2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AA83CFD-FAB4-17B7-519E-DCCE8D56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50" y="1697164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              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 / functions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6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6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1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61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9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Data Preparation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EB6F7-968C-0A22-12C7-8324B4C45FD0}"/>
              </a:ext>
            </a:extLst>
          </p:cNvPr>
          <p:cNvSpPr txBox="1"/>
          <p:nvPr/>
        </p:nvSpPr>
        <p:spPr>
          <a:xfrm>
            <a:off x="7162347" y="3034510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F6C2BB-0AE3-CB25-8EEE-A454817D8CC0}"/>
              </a:ext>
            </a:extLst>
          </p:cNvPr>
          <p:cNvCxnSpPr>
            <a:cxnSpLocks/>
          </p:cNvCxnSpPr>
          <p:nvPr/>
        </p:nvCxnSpPr>
        <p:spPr>
          <a:xfrm>
            <a:off x="3179819" y="3401513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1D2707-3AAA-BF04-1E00-67A2932618A7}"/>
              </a:ext>
            </a:extLst>
          </p:cNvPr>
          <p:cNvCxnSpPr>
            <a:cxnSpLocks/>
          </p:cNvCxnSpPr>
          <p:nvPr/>
        </p:nvCxnSpPr>
        <p:spPr>
          <a:xfrm>
            <a:off x="7173184" y="3405344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1DB4FB-256F-12A5-48EE-76B8B8003156}"/>
              </a:ext>
            </a:extLst>
          </p:cNvPr>
          <p:cNvSpPr txBox="1"/>
          <p:nvPr/>
        </p:nvSpPr>
        <p:spPr>
          <a:xfrm>
            <a:off x="2906355" y="3032181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sentence</a:t>
            </a:r>
            <a:endParaRPr lang="en-US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6B2FA0-C34F-94FB-8CD4-51E12644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29" y="302162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6C52A683-7131-B72F-96DE-072C8D96E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95161" y="2961993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82A645-61BF-C875-BF18-90550CA90BA9}"/>
              </a:ext>
            </a:extLst>
          </p:cNvPr>
          <p:cNvSpPr/>
          <p:nvPr/>
        </p:nvSpPr>
        <p:spPr>
          <a:xfrm>
            <a:off x="4941668" y="2879153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F3F18AC-D41D-8D62-EE00-F765200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276" y="3216847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Transformer Building Blocks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83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all building blocks of the Transformer.</a:t>
            </a:r>
          </a:p>
          <a:p>
            <a:r>
              <a:rPr lang="en-US" dirty="0"/>
              <a:t>Built the Transformer as a package.</a:t>
            </a:r>
          </a:p>
          <a:p>
            <a:r>
              <a:rPr lang="en-US" dirty="0"/>
              <a:t>Wrote a script to launch the training with several lines of code.</a:t>
            </a:r>
          </a:p>
          <a:p>
            <a:r>
              <a:rPr lang="en-US" dirty="0"/>
              <a:t>Tested the inference with the trained model for the use case of a machine translation task.</a:t>
            </a:r>
          </a:p>
          <a:p>
            <a:r>
              <a:rPr lang="en-US" dirty="0"/>
              <a:t>Provided a playground with notebooks for all functions and classes.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Creating Transformer Model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6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2400-8980-844F-163A-51468C1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Part 2,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1A947-C0B2-F2F6-3798-A5C9A8B382CA}"/>
              </a:ext>
            </a:extLst>
          </p:cNvPr>
          <p:cNvSpPr txBox="1"/>
          <p:nvPr/>
        </p:nvSpPr>
        <p:spPr>
          <a:xfrm>
            <a:off x="1264397" y="5382352"/>
            <a:ext cx="409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2060"/>
                </a:solidFill>
              </a:rPr>
              <a:t>Attention Is All You Need, A. Vaswani et al, 2017, </a:t>
            </a:r>
          </a:p>
          <a:p>
            <a:pPr algn="ctr"/>
            <a:r>
              <a:rPr lang="en-US" sz="1100" b="1" i="1" dirty="0">
                <a:solidFill>
                  <a:srgbClr val="002060"/>
                </a:solidFill>
              </a:rPr>
              <a:t>https://arxiv.org/abs/1706.03762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F7693-5312-B218-E85E-593AA77BA409}"/>
              </a:ext>
            </a:extLst>
          </p:cNvPr>
          <p:cNvGrpSpPr>
            <a:grpSpLocks noChangeAspect="1"/>
          </p:cNvGrpSpPr>
          <p:nvPr/>
        </p:nvGrpSpPr>
        <p:grpSpPr>
          <a:xfrm>
            <a:off x="1061782" y="2293248"/>
            <a:ext cx="4713395" cy="2928983"/>
            <a:chOff x="2735728" y="1970925"/>
            <a:chExt cx="7090940" cy="4406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63EE56-3306-9037-6D25-B3246F27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0471" y="1970926"/>
              <a:ext cx="2926197" cy="44064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9960E4-7246-2137-7CF9-55F3DDB4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728" y="1970925"/>
              <a:ext cx="3970044" cy="44064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C1E48600-2AC6-9D20-98CF-5C5002BCBDB1}"/>
              </a:ext>
            </a:extLst>
          </p:cNvPr>
          <p:cNvSpPr/>
          <p:nvPr/>
        </p:nvSpPr>
        <p:spPr>
          <a:xfrm rot="16200000">
            <a:off x="6193008" y="4945686"/>
            <a:ext cx="446207" cy="1632247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00DE9-7780-1EA0-7609-B2C19F57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552" y="1320150"/>
            <a:ext cx="5007265" cy="40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Training Process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Inference Process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43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4821-C807-D03F-B2DF-471FAE02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98976" cy="2852737"/>
          </a:xfrm>
        </p:spPr>
        <p:txBody>
          <a:bodyPr/>
          <a:lstStyle/>
          <a:p>
            <a:r>
              <a:rPr lang="en-US" dirty="0"/>
              <a:t>Implementing Data Preparation Classes/Functions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98E44-ED5E-DAF0-EAEF-B1A6F373E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54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77819" y="3101709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 - Function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4D768C-AEA6-EBBA-40F0-9CB544F76AF8}"/>
              </a:ext>
            </a:extLst>
          </p:cNvPr>
          <p:cNvGrpSpPr/>
          <p:nvPr/>
        </p:nvGrpSpPr>
        <p:grpSpPr>
          <a:xfrm>
            <a:off x="1406082" y="2059360"/>
            <a:ext cx="9379835" cy="3962455"/>
            <a:chOff x="1269350" y="2273005"/>
            <a:chExt cx="9379835" cy="39624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C678C7F-F8A0-AD6F-BA33-890C91B8E0D3}"/>
                </a:ext>
              </a:extLst>
            </p:cNvPr>
            <p:cNvSpPr/>
            <p:nvPr/>
          </p:nvSpPr>
          <p:spPr>
            <a:xfrm>
              <a:off x="1269351" y="2273006"/>
              <a:ext cx="9379834" cy="39624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44E866-F1AB-B140-11CA-C20528325588}"/>
                </a:ext>
              </a:extLst>
            </p:cNvPr>
            <p:cNvSpPr/>
            <p:nvPr/>
          </p:nvSpPr>
          <p:spPr>
            <a:xfrm>
              <a:off x="1269350" y="2273006"/>
              <a:ext cx="937983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67789-71CB-44EE-39F7-BE835A4FB022}"/>
                </a:ext>
              </a:extLst>
            </p:cNvPr>
            <p:cNvSpPr/>
            <p:nvPr/>
          </p:nvSpPr>
          <p:spPr>
            <a:xfrm>
              <a:off x="2403119" y="2273005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DCECA0-235B-FA90-202C-317DC944573C}"/>
                </a:ext>
              </a:extLst>
            </p:cNvPr>
            <p:cNvGrpSpPr/>
            <p:nvPr/>
          </p:nvGrpSpPr>
          <p:grpSpPr>
            <a:xfrm>
              <a:off x="1486573" y="2426834"/>
              <a:ext cx="653739" cy="170917"/>
              <a:chOff x="462204" y="914403"/>
              <a:chExt cx="653739" cy="17091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43D5BE-DB1B-7D09-9A80-17D666CF710E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27D2B00-9CE6-798D-D525-1B6D5DDBEE3F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4F1BB4-1267-411F-B73E-D5A905540EC3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4463A0-4DD0-1A95-F3DE-1E7A60E34B12}"/>
                </a:ext>
              </a:extLst>
            </p:cNvPr>
            <p:cNvSpPr txBox="1"/>
            <p:nvPr/>
          </p:nvSpPr>
          <p:spPr>
            <a:xfrm>
              <a:off x="1316348" y="2819139"/>
              <a:ext cx="9332837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Open the file in read mode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the JSON content of the file into a Python dictionary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Return the configuration data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config</a:t>
              </a:r>
            </a:p>
          </p:txBody>
        </p:sp>
        <p:pic>
          <p:nvPicPr>
            <p:cNvPr id="12" name="Picture 6" descr="Python (programming language) - Wikipedia">
              <a:extLst>
                <a:ext uri="{FF2B5EF4-FFF2-40B4-BE49-F238E27FC236}">
                  <a16:creationId xmlns:a16="http://schemas.microsoft.com/office/drawing/2014/main" id="{AE66F185-D21D-52DE-9B7B-C8B414770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792" y="2358676"/>
              <a:ext cx="259392" cy="28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3377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 - Playground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FE11EC-290D-9571-BAB6-5CC0E5C8067A}"/>
              </a:ext>
            </a:extLst>
          </p:cNvPr>
          <p:cNvGrpSpPr/>
          <p:nvPr/>
        </p:nvGrpSpPr>
        <p:grpSpPr>
          <a:xfrm>
            <a:off x="411708" y="1591251"/>
            <a:ext cx="11368584" cy="5215473"/>
            <a:chOff x="459902" y="1642527"/>
            <a:chExt cx="11368584" cy="52154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3E62D2-155F-87D2-0FC9-61B9A3364E1E}"/>
                </a:ext>
              </a:extLst>
            </p:cNvPr>
            <p:cNvSpPr/>
            <p:nvPr/>
          </p:nvSpPr>
          <p:spPr>
            <a:xfrm>
              <a:off x="459902" y="1642527"/>
              <a:ext cx="6936134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4BC3B3-62C0-A3B0-CB9A-62016879D98F}"/>
                </a:ext>
              </a:extLst>
            </p:cNvPr>
            <p:cNvSpPr/>
            <p:nvPr/>
          </p:nvSpPr>
          <p:spPr>
            <a:xfrm>
              <a:off x="459902" y="1642527"/>
              <a:ext cx="6936134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B0041F-965A-08DE-82A6-443F138F2570}"/>
                </a:ext>
              </a:extLst>
            </p:cNvPr>
            <p:cNvSpPr/>
            <p:nvPr/>
          </p:nvSpPr>
          <p:spPr>
            <a:xfrm>
              <a:off x="1607916" y="1642527"/>
              <a:ext cx="341712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nb_load_config.ipynb</a:t>
              </a:r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8B6563-089D-6180-4261-BCBE0626FE09}"/>
                </a:ext>
              </a:extLst>
            </p:cNvPr>
            <p:cNvGrpSpPr/>
            <p:nvPr/>
          </p:nvGrpSpPr>
          <p:grpSpPr>
            <a:xfrm>
              <a:off x="691370" y="1826663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F096AD6-02F3-E53F-E1F1-BF20C6788BA9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EFFF92-DF6D-BD44-3F77-76BEDC5A44F7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CAB876F-3B11-5718-554D-BE78FA47E880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46A1C-6C1C-A120-F382-217A580A6A98}"/>
                </a:ext>
              </a:extLst>
            </p:cNvPr>
            <p:cNvSpPr txBox="1"/>
            <p:nvPr/>
          </p:nvSpPr>
          <p:spPr>
            <a:xfrm>
              <a:off x="521146" y="2218968"/>
              <a:ext cx="6874890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Source language: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language_source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Target language: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language_target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Batch size: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batch_size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Epochs: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7DD358-BB7F-CF86-43C5-00A060914236}"/>
                </a:ext>
              </a:extLst>
            </p:cNvPr>
            <p:cNvSpPr txBox="1"/>
            <p:nvPr/>
          </p:nvSpPr>
          <p:spPr>
            <a:xfrm>
              <a:off x="8613701" y="1642527"/>
              <a:ext cx="176843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{…}</a:t>
              </a:r>
              <a:r>
                <a:rPr lang="en-US" dirty="0"/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config.json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D19746-92C8-59EA-8250-BF29C4E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02" y="5632719"/>
              <a:ext cx="3322154" cy="12252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B38D2A-703E-D38F-2B76-E11ECE76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567" y="2104000"/>
              <a:ext cx="3215919" cy="4351397"/>
            </a:xfrm>
            <a:prstGeom prst="rect">
              <a:avLst/>
            </a:prstGeom>
          </p:spPr>
        </p:pic>
        <p:pic>
          <p:nvPicPr>
            <p:cNvPr id="24" name="Picture 2" descr="Project Jupyter - Wikipedia">
              <a:extLst>
                <a:ext uri="{FF2B5EF4-FFF2-40B4-BE49-F238E27FC236}">
                  <a16:creationId xmlns:a16="http://schemas.microsoft.com/office/drawing/2014/main" id="{9D78F45B-48CD-2910-F624-1A0E24E55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521" y="1694003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646E4E4-C50C-AABF-3FE7-1E04C4BDC1DF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5306938" y="1827193"/>
              <a:ext cx="3306763" cy="1713958"/>
            </a:xfrm>
            <a:prstGeom prst="bentConnector3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237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45DA-F5D3-4F29-F177-5D6E4972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 -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5750-C09C-5058-2C59-F2CF589B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3F35E7-87B8-9A82-A84B-607BBE6C4BC3}"/>
              </a:ext>
            </a:extLst>
          </p:cNvPr>
          <p:cNvSpPr/>
          <p:nvPr/>
        </p:nvSpPr>
        <p:spPr>
          <a:xfrm>
            <a:off x="241421" y="1459951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3D7652-DBA1-3D9B-D2C4-1E9AABD1E077}"/>
              </a:ext>
            </a:extLst>
          </p:cNvPr>
          <p:cNvSpPr/>
          <p:nvPr/>
        </p:nvSpPr>
        <p:spPr>
          <a:xfrm>
            <a:off x="234298" y="1459951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78EAC-A5D7-CF78-1414-14AFFE60C2A5}"/>
              </a:ext>
            </a:extLst>
          </p:cNvPr>
          <p:cNvSpPr/>
          <p:nvPr/>
        </p:nvSpPr>
        <p:spPr>
          <a:xfrm>
            <a:off x="1382312" y="1459950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8A203-B56B-8F05-F89E-3751E5F41D2D}"/>
              </a:ext>
            </a:extLst>
          </p:cNvPr>
          <p:cNvGrpSpPr/>
          <p:nvPr/>
        </p:nvGrpSpPr>
        <p:grpSpPr>
          <a:xfrm>
            <a:off x="465766" y="1613779"/>
            <a:ext cx="653739" cy="170917"/>
            <a:chOff x="462204" y="914403"/>
            <a:chExt cx="653739" cy="17091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3FCFD7C-60C8-7164-22DB-13C6E6D0DB8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2F62B9-52B7-7473-B719-7F0D64D7F15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B0B5D8-7CE4-B696-0013-AF0F043B5C2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BD9AED-224B-A5ED-4646-0C8AA0386133}"/>
              </a:ext>
            </a:extLst>
          </p:cNvPr>
          <p:cNvSpPr txBox="1"/>
          <p:nvPr/>
        </p:nvSpPr>
        <p:spPr>
          <a:xfrm>
            <a:off x="295541" y="2006084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“train”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64AB2F-29E1-FED4-5854-6650F8AB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12" y="3499882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DFF3CEF4-93FC-90C0-BFB8-D8144329F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56134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0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4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35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16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17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88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89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2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4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45DA-F5D3-4F29-F177-5D6E4972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 - Playground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F69121-CB0D-9EF8-E0DE-8F0D88F37720}"/>
              </a:ext>
            </a:extLst>
          </p:cNvPr>
          <p:cNvGrpSpPr/>
          <p:nvPr/>
        </p:nvGrpSpPr>
        <p:grpSpPr>
          <a:xfrm>
            <a:off x="161599" y="1560321"/>
            <a:ext cx="11868802" cy="4994304"/>
            <a:chOff x="161599" y="1560321"/>
            <a:chExt cx="11868802" cy="499430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E6507-8F04-A26F-BE65-05EFC4B1E5A2}"/>
                </a:ext>
              </a:extLst>
            </p:cNvPr>
            <p:cNvSpPr/>
            <p:nvPr/>
          </p:nvSpPr>
          <p:spPr>
            <a:xfrm>
              <a:off x="161599" y="1560321"/>
              <a:ext cx="11868802" cy="4994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247265-10B2-64E5-9D2E-9F4B8323C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844" y="5621530"/>
              <a:ext cx="8580864" cy="670618"/>
            </a:xfrm>
            <a:prstGeom prst="rect">
              <a:avLst/>
            </a:prstGeom>
            <a:ln>
              <a:solidFill>
                <a:srgbClr val="00994D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1D61AD-2D00-1080-EBCF-63D79B1C6147}"/>
                </a:ext>
              </a:extLst>
            </p:cNvPr>
            <p:cNvSpPr/>
            <p:nvPr/>
          </p:nvSpPr>
          <p:spPr>
            <a:xfrm>
              <a:off x="161599" y="1560321"/>
              <a:ext cx="11868802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18DA92-1D26-D7F7-63F7-90F5C9CDEACA}"/>
                </a:ext>
              </a:extLst>
            </p:cNvPr>
            <p:cNvSpPr/>
            <p:nvPr/>
          </p:nvSpPr>
          <p:spPr>
            <a:xfrm>
              <a:off x="1309613" y="1560321"/>
              <a:ext cx="380859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nb_get_dataset.ipynb</a:t>
              </a:r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43D84C-08D3-253E-6B44-114DF5C8DD39}"/>
                </a:ext>
              </a:extLst>
            </p:cNvPr>
            <p:cNvGrpSpPr/>
            <p:nvPr/>
          </p:nvGrpSpPr>
          <p:grpSpPr>
            <a:xfrm>
              <a:off x="393067" y="1744457"/>
              <a:ext cx="653739" cy="170917"/>
              <a:chOff x="6937649" y="914403"/>
              <a:chExt cx="653739" cy="17091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281FB90-1D5F-692C-247B-7AD3317C27D9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9891B4-1AD2-0309-C766-8340DFA116AE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89DE0EA-4CC7-5755-4AC5-495C21D0A321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944B55-5A97-F3AA-A6D1-724B22F2FBFA}"/>
                </a:ext>
              </a:extLst>
            </p:cNvPr>
            <p:cNvSpPr txBox="1"/>
            <p:nvPr/>
          </p:nvSpPr>
          <p:spPr>
            <a:xfrm>
              <a:off x="222843" y="2136762"/>
              <a:ext cx="9848315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23" name="Picture 2" descr="Project Jupyter - Wikipedia">
              <a:extLst>
                <a:ext uri="{FF2B5EF4-FFF2-40B4-BE49-F238E27FC236}">
                  <a16:creationId xmlns:a16="http://schemas.microsoft.com/office/drawing/2014/main" id="{82C5BBDB-5479-22DB-F51E-4679B7A6E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765" y="1586058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72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Introduction to training process implementation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Implementing </a:t>
            </a:r>
            <a:r>
              <a:rPr lang="en-US" b="1" i="1" dirty="0"/>
              <a:t>transformer</a:t>
            </a:r>
            <a:r>
              <a:rPr lang="en-US" dirty="0"/>
              <a:t> as a Python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Calling the </a:t>
            </a:r>
            <a:r>
              <a:rPr lang="en-US" b="1" i="1" dirty="0"/>
              <a:t>train</a:t>
            </a:r>
            <a:r>
              <a:rPr lang="en-US" dirty="0"/>
              <a:t> and </a:t>
            </a:r>
            <a:r>
              <a:rPr lang="en-US" b="1" i="1" dirty="0"/>
              <a:t>inference </a:t>
            </a:r>
            <a:r>
              <a:rPr lang="en-US" i="1" dirty="0"/>
              <a:t>processes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Experimenting with </a:t>
            </a:r>
            <a:r>
              <a:rPr lang="en-US" b="1" dirty="0"/>
              <a:t>notebooks</a:t>
            </a:r>
          </a:p>
        </p:txBody>
      </p:sp>
    </p:spTree>
    <p:extLst>
      <p:ext uri="{BB962C8B-B14F-4D97-AF65-F5344CB8AC3E}">
        <p14:creationId xmlns:p14="http://schemas.microsoft.com/office/powerpoint/2010/main" val="3074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46902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Get Tokenizer -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1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7398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Get Tokenizer -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2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1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3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3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4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3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2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4489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Get Tokenizer - Playground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1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9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3576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Get Tokenizer - Playground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9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92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9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44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25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46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Mask Functions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Encoder Mask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F34263A-C394-84D3-E23D-98FBD01435F9}"/>
              </a:ext>
            </a:extLst>
          </p:cNvPr>
          <p:cNvGrpSpPr/>
          <p:nvPr/>
        </p:nvGrpSpPr>
        <p:grpSpPr>
          <a:xfrm>
            <a:off x="234298" y="1868219"/>
            <a:ext cx="11723404" cy="4624656"/>
            <a:chOff x="311210" y="1459950"/>
            <a:chExt cx="11723404" cy="4624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852B59-F99D-FAAF-3A1E-EC7BB894C562}"/>
                </a:ext>
              </a:extLst>
            </p:cNvPr>
            <p:cNvSpPr/>
            <p:nvPr/>
          </p:nvSpPr>
          <p:spPr>
            <a:xfrm>
              <a:off x="318333" y="1459952"/>
              <a:ext cx="11716281" cy="46246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832731-6AAA-590B-A04B-9CFD5A62458C}"/>
                </a:ext>
              </a:extLst>
            </p:cNvPr>
            <p:cNvSpPr/>
            <p:nvPr/>
          </p:nvSpPr>
          <p:spPr>
            <a:xfrm>
              <a:off x="311210" y="1459951"/>
              <a:ext cx="1172340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CEB742-05FE-9830-77BA-66098AAFC176}"/>
                </a:ext>
              </a:extLst>
            </p:cNvPr>
            <p:cNvSpPr/>
            <p:nvPr/>
          </p:nvSpPr>
          <p:spPr>
            <a:xfrm>
              <a:off x="1459224" y="1459950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mask.py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1A21B18-3EE0-857D-5825-3B12A2B5F790}"/>
                </a:ext>
              </a:extLst>
            </p:cNvPr>
            <p:cNvGrpSpPr/>
            <p:nvPr/>
          </p:nvGrpSpPr>
          <p:grpSpPr>
            <a:xfrm>
              <a:off x="542678" y="1613779"/>
              <a:ext cx="653739" cy="170917"/>
              <a:chOff x="462204" y="914403"/>
              <a:chExt cx="653739" cy="17091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D467FD4-8626-EBC3-22D3-583BD9D0F7C8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74FF2DD-C67D-0F51-6211-FF0B20923547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9021B38-FB9A-35D2-F958-D95DE3FE81FC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B40F0D-7D4B-5293-EEAD-75578143786A}"/>
                </a:ext>
              </a:extLst>
            </p:cNvPr>
            <p:cNvSpPr txBox="1"/>
            <p:nvPr/>
          </p:nvSpPr>
          <p:spPr>
            <a:xfrm>
              <a:off x="372453" y="2006084"/>
              <a:ext cx="11662161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create_encoder_mask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pad_token_id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!=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pad_token_id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unsqueeze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unsqueeze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13" name="Picture 6" descr="Python (programming language) - Wikipedia">
              <a:extLst>
                <a:ext uri="{FF2B5EF4-FFF2-40B4-BE49-F238E27FC236}">
                  <a16:creationId xmlns:a16="http://schemas.microsoft.com/office/drawing/2014/main" id="{8289C120-F945-1E7B-6EF9-4050D69FC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939" y="1579577"/>
              <a:ext cx="259392" cy="28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82A8D7-015E-ADCE-2A78-86AF0E5B1943}"/>
                </a:ext>
              </a:extLst>
            </p:cNvPr>
            <p:cNvGrpSpPr/>
            <p:nvPr/>
          </p:nvGrpSpPr>
          <p:grpSpPr>
            <a:xfrm>
              <a:off x="1590779" y="3760410"/>
              <a:ext cx="8600825" cy="1841988"/>
              <a:chOff x="1530959" y="2769340"/>
              <a:chExt cx="8600825" cy="184198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5AA716-C2A3-D99D-C851-DE4E460BBBA0}"/>
                  </a:ext>
                </a:extLst>
              </p:cNvPr>
              <p:cNvSpPr/>
              <p:nvPr/>
            </p:nvSpPr>
            <p:spPr>
              <a:xfrm>
                <a:off x="2107164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68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7D32D0-2F43-43AD-AA86-5F967A9C3426}"/>
                  </a:ext>
                </a:extLst>
              </p:cNvPr>
              <p:cNvSpPr/>
              <p:nvPr/>
            </p:nvSpPr>
            <p:spPr>
              <a:xfrm>
                <a:off x="1530959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1B7A0E-5B68-02CC-AFC0-941812D460DC}"/>
                  </a:ext>
                </a:extLst>
              </p:cNvPr>
              <p:cNvSpPr/>
              <p:nvPr/>
            </p:nvSpPr>
            <p:spPr>
              <a:xfrm>
                <a:off x="2683369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4A41F3-6986-5A98-3503-65766DA271FC}"/>
                  </a:ext>
                </a:extLst>
              </p:cNvPr>
              <p:cNvSpPr/>
              <p:nvPr/>
            </p:nvSpPr>
            <p:spPr>
              <a:xfrm>
                <a:off x="3259574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426388-0193-F550-029D-ED4F04F2F1D7}"/>
                  </a:ext>
                </a:extLst>
              </p:cNvPr>
              <p:cNvSpPr/>
              <p:nvPr/>
            </p:nvSpPr>
            <p:spPr>
              <a:xfrm>
                <a:off x="3835779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214B49-1EF7-BA0C-4DD3-6C6C90C57273}"/>
                  </a:ext>
                </a:extLst>
              </p:cNvPr>
              <p:cNvSpPr/>
              <p:nvPr/>
            </p:nvSpPr>
            <p:spPr>
              <a:xfrm>
                <a:off x="4411982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6C49943-29D5-2E63-BDD3-A2B5C90E80BD}"/>
                  </a:ext>
                </a:extLst>
              </p:cNvPr>
              <p:cNvCxnSpPr/>
              <p:nvPr/>
            </p:nvCxnSpPr>
            <p:spPr>
              <a:xfrm>
                <a:off x="5422392" y="3651694"/>
                <a:ext cx="832104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D45289-F2E5-F475-837E-201FBEB84634}"/>
                  </a:ext>
                </a:extLst>
              </p:cNvPr>
              <p:cNvSpPr/>
              <p:nvPr/>
            </p:nvSpPr>
            <p:spPr>
              <a:xfrm>
                <a:off x="7320535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106DD23-8F94-FCA7-0AC2-BC9E732006FE}"/>
                  </a:ext>
                </a:extLst>
              </p:cNvPr>
              <p:cNvSpPr/>
              <p:nvPr/>
            </p:nvSpPr>
            <p:spPr>
              <a:xfrm>
                <a:off x="6744330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3BAE25D-B277-05FE-ABE9-74293CB86E7D}"/>
                  </a:ext>
                </a:extLst>
              </p:cNvPr>
              <p:cNvSpPr/>
              <p:nvPr/>
            </p:nvSpPr>
            <p:spPr>
              <a:xfrm>
                <a:off x="7896740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FA2C33-1D5E-2935-24CB-E97B622D4C34}"/>
                  </a:ext>
                </a:extLst>
              </p:cNvPr>
              <p:cNvSpPr/>
              <p:nvPr/>
            </p:nvSpPr>
            <p:spPr>
              <a:xfrm>
                <a:off x="8472945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E6CEB88-A5FA-0D28-EEBA-12B3055C5D17}"/>
                  </a:ext>
                </a:extLst>
              </p:cNvPr>
              <p:cNvSpPr/>
              <p:nvPr/>
            </p:nvSpPr>
            <p:spPr>
              <a:xfrm>
                <a:off x="9049150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45A78F-7A79-A340-2DC9-CB6B3730E825}"/>
                  </a:ext>
                </a:extLst>
              </p:cNvPr>
              <p:cNvSpPr/>
              <p:nvPr/>
            </p:nvSpPr>
            <p:spPr>
              <a:xfrm>
                <a:off x="9625353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8" name="Left Brace 27">
                <a:extLst>
                  <a:ext uri="{FF2B5EF4-FFF2-40B4-BE49-F238E27FC236}">
                    <a16:creationId xmlns:a16="http://schemas.microsoft.com/office/drawing/2014/main" id="{910C4AB7-A2E3-2784-DB32-5C28D2D9CCF5}"/>
                  </a:ext>
                </a:extLst>
              </p:cNvPr>
              <p:cNvSpPr/>
              <p:nvPr/>
            </p:nvSpPr>
            <p:spPr>
              <a:xfrm rot="16200000">
                <a:off x="3138386" y="2717762"/>
                <a:ext cx="170841" cy="2879266"/>
              </a:xfrm>
              <a:prstGeom prst="leftBrac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Left Brace 28">
                <a:extLst>
                  <a:ext uri="{FF2B5EF4-FFF2-40B4-BE49-F238E27FC236}">
                    <a16:creationId xmlns:a16="http://schemas.microsoft.com/office/drawing/2014/main" id="{54322D2C-0CAA-F2F4-7465-04E27822768D}"/>
                  </a:ext>
                </a:extLst>
              </p:cNvPr>
              <p:cNvSpPr/>
              <p:nvPr/>
            </p:nvSpPr>
            <p:spPr>
              <a:xfrm rot="16200000">
                <a:off x="8351758" y="2717762"/>
                <a:ext cx="170841" cy="2879266"/>
              </a:xfrm>
              <a:prstGeom prst="leftBrac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E00470-F4C0-B52B-C004-571DBF1E44BC}"/>
                  </a:ext>
                </a:extLst>
              </p:cNvPr>
              <p:cNvSpPr txBox="1"/>
              <p:nvPr/>
            </p:nvSpPr>
            <p:spPr>
              <a:xfrm>
                <a:off x="2028419" y="4241996"/>
                <a:ext cx="2206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Encoder input ids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6483A7-7DB1-C677-CE63-A95359B66563}"/>
                  </a:ext>
                </a:extLst>
              </p:cNvPr>
              <p:cNvSpPr txBox="1"/>
              <p:nvPr/>
            </p:nvSpPr>
            <p:spPr>
              <a:xfrm>
                <a:off x="7128022" y="4241996"/>
                <a:ext cx="2618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Encoder mask's output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6FCB3E-E48D-6B22-F782-F1F62FF7BC0C}"/>
                  </a:ext>
                </a:extLst>
              </p:cNvPr>
              <p:cNvSpPr txBox="1"/>
              <p:nvPr/>
            </p:nvSpPr>
            <p:spPr>
              <a:xfrm>
                <a:off x="3259574" y="2769340"/>
                <a:ext cx="2206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PAD token id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4C967CE-E5FD-7509-CB74-2E29344C3A71}"/>
                  </a:ext>
                </a:extLst>
              </p:cNvPr>
              <p:cNvCxnSpPr>
                <a:cxnSpLocks/>
                <a:stCxn id="32" idx="2"/>
                <a:endCxn id="19" idx="0"/>
              </p:cNvCxnSpPr>
              <p:nvPr/>
            </p:nvCxnSpPr>
            <p:spPr>
              <a:xfrm flipH="1">
                <a:off x="4088995" y="3138672"/>
                <a:ext cx="274046" cy="27658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DDEF0A0-5141-069D-382C-C28275274219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4363040" y="3138672"/>
                <a:ext cx="302158" cy="27658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01833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Create Encoder Mask - Playground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9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3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8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4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2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Padding Mask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41421" y="1868221"/>
            <a:ext cx="11716281" cy="46246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34298" y="1868220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382312" y="1868219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65766" y="2022048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295541" y="2414353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1987846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383959A-E10B-11E0-A094-EFB66AA7A0F6}"/>
              </a:ext>
            </a:extLst>
          </p:cNvPr>
          <p:cNvGrpSpPr/>
          <p:nvPr/>
        </p:nvGrpSpPr>
        <p:grpSpPr>
          <a:xfrm>
            <a:off x="1795588" y="4051209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FEF0C3-145F-C3E1-DE85-968188D54AC0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06C4629-633E-5C8C-3776-330A384BEFAA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5BDF44-FFBE-3FDF-2224-7C739071E2F9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DFD849E-DFA4-75F0-20DA-C7E279278E5D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58BC44-FAF9-F547-19AE-EDC66FF262AD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0BEE6C-E20D-72ED-A064-E481353630EB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851026E-1B8E-50BB-34F6-0CE2B2309F17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062FED-7C3E-C7FE-1011-1E344B26C82E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B5AB7C6-931E-86D4-C39B-BE752F98B718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F3545A6-DFE5-ADAB-7DDA-CCFF78954132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F53EF96-E72D-2977-3540-CD5139A1F103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51FB0-A2EF-FC13-C6BB-3D66F0E861A9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EAA2FB8-1CEB-2D7E-1FB4-093DAF57F21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DA1E073E-1EBE-8D26-EE41-32A68A57AB7C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7D9D98A0-BCF8-6ACD-CEB3-6E0283A1C843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5ECC0B-D055-5491-6867-2E5641BFC81B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Decoder input ids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4E8670-44B8-DAD9-F784-1D07CBB55050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Padding mask's output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BF261C-9475-8853-6DE5-98BF701701B6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6B3E877-A2B9-A198-4D12-32392B790924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D468401-7EEE-612A-383A-DF21659294DB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16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Create Padding Mask - Playground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514" y="4619983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14" y="5375657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3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2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4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23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Formula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377686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Source code structure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Coding step-by-step 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Notebook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Example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8080506" y="4123411"/>
            <a:ext cx="4227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A good understanding of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957222" y="3334591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41421" y="1868220"/>
            <a:ext cx="11716281" cy="4989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34298" y="1868220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382312" y="1868219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65766" y="2022048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295541" y="2414353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1987846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7D28F0-2F45-D4F8-D741-1D88FDBB3B3A}"/>
              </a:ext>
            </a:extLst>
          </p:cNvPr>
          <p:cNvSpPr txBox="1"/>
          <p:nvPr/>
        </p:nvSpPr>
        <p:spPr>
          <a:xfrm>
            <a:off x="2028419" y="5027491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42EDD6-CE9E-627B-F975-8021CB57AA15}"/>
              </a:ext>
            </a:extLst>
          </p:cNvPr>
          <p:cNvCxnSpPr/>
          <p:nvPr/>
        </p:nvCxnSpPr>
        <p:spPr>
          <a:xfrm>
            <a:off x="3905420" y="5212157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EBFD18-3329-E635-7F28-1D0AA36CBEC2}"/>
              </a:ext>
            </a:extLst>
          </p:cNvPr>
          <p:cNvSpPr txBox="1"/>
          <p:nvPr/>
        </p:nvSpPr>
        <p:spPr>
          <a:xfrm>
            <a:off x="8740121" y="5007449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919BBD-658C-18CA-5781-36898C877625}"/>
              </a:ext>
            </a:extLst>
          </p:cNvPr>
          <p:cNvSpPr/>
          <p:nvPr/>
        </p:nvSpPr>
        <p:spPr>
          <a:xfrm>
            <a:off x="5554769" y="4223735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C9DBE4-91D4-669A-83E5-867CAC4982B7}"/>
              </a:ext>
            </a:extLst>
          </p:cNvPr>
          <p:cNvSpPr/>
          <p:nvPr/>
        </p:nvSpPr>
        <p:spPr>
          <a:xfrm>
            <a:off x="5554769" y="4799182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56F92D-58A1-30FB-9AFA-531B2A244C36}"/>
              </a:ext>
            </a:extLst>
          </p:cNvPr>
          <p:cNvSpPr/>
          <p:nvPr/>
        </p:nvSpPr>
        <p:spPr>
          <a:xfrm>
            <a:off x="5554769" y="5374629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8633FF-F850-0A45-0B16-BEFF6E20BF6B}"/>
              </a:ext>
            </a:extLst>
          </p:cNvPr>
          <p:cNvSpPr/>
          <p:nvPr/>
        </p:nvSpPr>
        <p:spPr>
          <a:xfrm>
            <a:off x="5554769" y="5950076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10C2E1-9284-9FD8-75FD-73F39BD8E813}"/>
              </a:ext>
            </a:extLst>
          </p:cNvPr>
          <p:cNvSpPr/>
          <p:nvPr/>
        </p:nvSpPr>
        <p:spPr>
          <a:xfrm>
            <a:off x="5554769" y="3648288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4DC3-3A72-4A84-ADA5-F674A621412C}"/>
              </a:ext>
            </a:extLst>
          </p:cNvPr>
          <p:cNvSpPr/>
          <p:nvPr/>
        </p:nvSpPr>
        <p:spPr>
          <a:xfrm>
            <a:off x="6195659" y="4223735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79318E-690B-1F81-BF83-B9B19244B0F9}"/>
              </a:ext>
            </a:extLst>
          </p:cNvPr>
          <p:cNvSpPr/>
          <p:nvPr/>
        </p:nvSpPr>
        <p:spPr>
          <a:xfrm>
            <a:off x="6195659" y="4799182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B2BD7B-6DC3-65E5-02EE-AF57B6CB70EB}"/>
              </a:ext>
            </a:extLst>
          </p:cNvPr>
          <p:cNvSpPr/>
          <p:nvPr/>
        </p:nvSpPr>
        <p:spPr>
          <a:xfrm>
            <a:off x="6195659" y="5374629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0A0C59-A67E-1F7E-839F-095D0BA5BEAD}"/>
              </a:ext>
            </a:extLst>
          </p:cNvPr>
          <p:cNvSpPr/>
          <p:nvPr/>
        </p:nvSpPr>
        <p:spPr>
          <a:xfrm>
            <a:off x="6195659" y="5950076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8F8859-4300-F465-9B24-19F6E290F434}"/>
              </a:ext>
            </a:extLst>
          </p:cNvPr>
          <p:cNvSpPr/>
          <p:nvPr/>
        </p:nvSpPr>
        <p:spPr>
          <a:xfrm>
            <a:off x="6195659" y="3648288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31DB22-55DC-5657-F3DE-CF98BC80E8FE}"/>
              </a:ext>
            </a:extLst>
          </p:cNvPr>
          <p:cNvSpPr/>
          <p:nvPr/>
        </p:nvSpPr>
        <p:spPr>
          <a:xfrm>
            <a:off x="6836549" y="4223735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0CFFE5-08B6-CB6D-EF57-B5A55E99B9DA}"/>
              </a:ext>
            </a:extLst>
          </p:cNvPr>
          <p:cNvSpPr/>
          <p:nvPr/>
        </p:nvSpPr>
        <p:spPr>
          <a:xfrm>
            <a:off x="6836549" y="4799182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0DE7D7-F328-3479-CFBB-7F7BA399138C}"/>
              </a:ext>
            </a:extLst>
          </p:cNvPr>
          <p:cNvSpPr/>
          <p:nvPr/>
        </p:nvSpPr>
        <p:spPr>
          <a:xfrm>
            <a:off x="6836549" y="5374629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2CFA64-7F85-8653-BAEC-1B077DA33333}"/>
              </a:ext>
            </a:extLst>
          </p:cNvPr>
          <p:cNvSpPr/>
          <p:nvPr/>
        </p:nvSpPr>
        <p:spPr>
          <a:xfrm>
            <a:off x="6836549" y="5950076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189574-88DD-0C8D-5B2B-96914DF6CFD2}"/>
              </a:ext>
            </a:extLst>
          </p:cNvPr>
          <p:cNvSpPr/>
          <p:nvPr/>
        </p:nvSpPr>
        <p:spPr>
          <a:xfrm>
            <a:off x="6836549" y="3648288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F9B7E0-BB33-B9B0-C78E-44F60E7AB0DB}"/>
              </a:ext>
            </a:extLst>
          </p:cNvPr>
          <p:cNvSpPr/>
          <p:nvPr/>
        </p:nvSpPr>
        <p:spPr>
          <a:xfrm>
            <a:off x="7477439" y="4223735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9AF551-5837-6B7B-4FE6-042D2EB924A9}"/>
              </a:ext>
            </a:extLst>
          </p:cNvPr>
          <p:cNvSpPr/>
          <p:nvPr/>
        </p:nvSpPr>
        <p:spPr>
          <a:xfrm>
            <a:off x="7477439" y="4799182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A8D0D1-DA2F-97AE-4AA6-E51F026223E0}"/>
              </a:ext>
            </a:extLst>
          </p:cNvPr>
          <p:cNvSpPr/>
          <p:nvPr/>
        </p:nvSpPr>
        <p:spPr>
          <a:xfrm>
            <a:off x="7477439" y="5374629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2A5858-530F-5B85-E7EF-C6C5EDF32F89}"/>
              </a:ext>
            </a:extLst>
          </p:cNvPr>
          <p:cNvSpPr/>
          <p:nvPr/>
        </p:nvSpPr>
        <p:spPr>
          <a:xfrm>
            <a:off x="7477439" y="5950076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793C13-1572-3777-BE73-8668F2DB9CA4}"/>
              </a:ext>
            </a:extLst>
          </p:cNvPr>
          <p:cNvSpPr/>
          <p:nvPr/>
        </p:nvSpPr>
        <p:spPr>
          <a:xfrm>
            <a:off x="7477439" y="3648288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310A769-B28A-BA22-FBD7-AD36DD58476E}"/>
              </a:ext>
            </a:extLst>
          </p:cNvPr>
          <p:cNvSpPr/>
          <p:nvPr/>
        </p:nvSpPr>
        <p:spPr>
          <a:xfrm>
            <a:off x="8118329" y="4223735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2147DC-2592-D4F0-87A0-E854422D24F7}"/>
              </a:ext>
            </a:extLst>
          </p:cNvPr>
          <p:cNvSpPr/>
          <p:nvPr/>
        </p:nvSpPr>
        <p:spPr>
          <a:xfrm>
            <a:off x="8118329" y="4799182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959FD3B-7E3F-9E9A-78B9-73267BD14B03}"/>
              </a:ext>
            </a:extLst>
          </p:cNvPr>
          <p:cNvSpPr/>
          <p:nvPr/>
        </p:nvSpPr>
        <p:spPr>
          <a:xfrm>
            <a:off x="8118329" y="5374629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FA087E-B385-2417-AEA9-FCD0A616145D}"/>
              </a:ext>
            </a:extLst>
          </p:cNvPr>
          <p:cNvSpPr/>
          <p:nvPr/>
        </p:nvSpPr>
        <p:spPr>
          <a:xfrm>
            <a:off x="8118329" y="5950076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6157B9-A667-CBA1-7382-EF24ACB5946C}"/>
              </a:ext>
            </a:extLst>
          </p:cNvPr>
          <p:cNvSpPr/>
          <p:nvPr/>
        </p:nvSpPr>
        <p:spPr>
          <a:xfrm>
            <a:off x="8118329" y="3648288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70818-4A14-07FA-8A4D-B25F7B50D23B}"/>
              </a:ext>
            </a:extLst>
          </p:cNvPr>
          <p:cNvSpPr txBox="1"/>
          <p:nvPr/>
        </p:nvSpPr>
        <p:spPr>
          <a:xfrm>
            <a:off x="5900312" y="6534922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85CB3C7-CF77-09E4-C0FD-1B60B6C1ADBC}"/>
              </a:ext>
            </a:extLst>
          </p:cNvPr>
          <p:cNvCxnSpPr>
            <a:cxnSpLocks/>
          </p:cNvCxnSpPr>
          <p:nvPr/>
        </p:nvCxnSpPr>
        <p:spPr>
          <a:xfrm>
            <a:off x="5554769" y="3648288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10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67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085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506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427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974FC-0B07-8E48-1EC4-69103CD8FD81}"/>
              </a:ext>
            </a:extLst>
          </p:cNvPr>
          <p:cNvSpPr txBox="1"/>
          <p:nvPr/>
        </p:nvSpPr>
        <p:spPr>
          <a:xfrm>
            <a:off x="1979588" y="4363672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134007-E32C-D940-CD55-2E7661740367}"/>
              </a:ext>
            </a:extLst>
          </p:cNvPr>
          <p:cNvCxnSpPr/>
          <p:nvPr/>
        </p:nvCxnSpPr>
        <p:spPr>
          <a:xfrm>
            <a:off x="3856589" y="4548338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41BB96-13A7-832C-98A4-468E34AEC7EE}"/>
              </a:ext>
            </a:extLst>
          </p:cNvPr>
          <p:cNvSpPr txBox="1"/>
          <p:nvPr/>
        </p:nvSpPr>
        <p:spPr>
          <a:xfrm>
            <a:off x="8691290" y="434363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60B9D9-FA04-A7C9-0312-2B6818462825}"/>
              </a:ext>
            </a:extLst>
          </p:cNvPr>
          <p:cNvSpPr txBox="1"/>
          <p:nvPr/>
        </p:nvSpPr>
        <p:spPr>
          <a:xfrm>
            <a:off x="5851481" y="594801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1DBB36-52E6-90D4-87F3-CC9D200DCB5F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54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52" y="4311143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3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6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836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1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90446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Training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13108-5491-4A97-CACA-6540A0E4FF47}"/>
              </a:ext>
            </a:extLst>
          </p:cNvPr>
          <p:cNvSpPr txBox="1"/>
          <p:nvPr/>
        </p:nvSpPr>
        <p:spPr>
          <a:xfrm>
            <a:off x="7093197" y="5489672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Translated 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7E9BDF-B37B-CC2D-4786-1CBBA5F7548A}"/>
              </a:ext>
            </a:extLst>
          </p:cNvPr>
          <p:cNvCxnSpPr>
            <a:cxnSpLocks/>
          </p:cNvCxnSpPr>
          <p:nvPr/>
        </p:nvCxnSpPr>
        <p:spPr>
          <a:xfrm>
            <a:off x="3110669" y="5856675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8093EB-A1A2-F206-9E57-7EB11FC45D22}"/>
              </a:ext>
            </a:extLst>
          </p:cNvPr>
          <p:cNvCxnSpPr>
            <a:cxnSpLocks/>
          </p:cNvCxnSpPr>
          <p:nvPr/>
        </p:nvCxnSpPr>
        <p:spPr>
          <a:xfrm>
            <a:off x="7104034" y="5860506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BBE30A-D027-3325-1CC0-4B41145759DD}"/>
              </a:ext>
            </a:extLst>
          </p:cNvPr>
          <p:cNvSpPr txBox="1"/>
          <p:nvPr/>
        </p:nvSpPr>
        <p:spPr>
          <a:xfrm>
            <a:off x="2837205" y="5487343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7663D2-FD90-0CB9-A42B-633CD27C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79" y="547678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5E9E7C89-5072-3939-E5D0-1EC21CDA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26011" y="5417155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CC51D3-120E-6803-EE23-EFC71FFA8BC1}"/>
              </a:ext>
            </a:extLst>
          </p:cNvPr>
          <p:cNvSpPr/>
          <p:nvPr/>
        </p:nvSpPr>
        <p:spPr>
          <a:xfrm>
            <a:off x="4872518" y="5334315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216F097-0EF0-961A-76A1-59DE1515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26" y="5672009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4A7F3-0A2E-7BDE-003A-8A7522DA1A0F}"/>
              </a:ext>
            </a:extLst>
          </p:cNvPr>
          <p:cNvSpPr txBox="1"/>
          <p:nvPr/>
        </p:nvSpPr>
        <p:spPr>
          <a:xfrm>
            <a:off x="2837205" y="2694659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52437B-B082-32B3-C51C-96F1E52691F7}"/>
              </a:ext>
            </a:extLst>
          </p:cNvPr>
          <p:cNvCxnSpPr>
            <a:cxnSpLocks/>
          </p:cNvCxnSpPr>
          <p:nvPr/>
        </p:nvCxnSpPr>
        <p:spPr>
          <a:xfrm flipV="1">
            <a:off x="2961999" y="3063078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97A02C-D908-2341-B94B-128E6B857895}"/>
              </a:ext>
            </a:extLst>
          </p:cNvPr>
          <p:cNvSpPr/>
          <p:nvPr/>
        </p:nvSpPr>
        <p:spPr>
          <a:xfrm>
            <a:off x="4887131" y="2814526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7D83-B1EF-CA42-4ED4-C5DAF05F3060}"/>
              </a:ext>
            </a:extLst>
          </p:cNvPr>
          <p:cNvCxnSpPr>
            <a:cxnSpLocks/>
          </p:cNvCxnSpPr>
          <p:nvPr/>
        </p:nvCxnSpPr>
        <p:spPr>
          <a:xfrm>
            <a:off x="2961999" y="3609676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22429E-8288-B828-8678-C32FF8FE707D}"/>
              </a:ext>
            </a:extLst>
          </p:cNvPr>
          <p:cNvSpPr txBox="1"/>
          <p:nvPr/>
        </p:nvSpPr>
        <p:spPr>
          <a:xfrm>
            <a:off x="2837205" y="3614239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Target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C9570B-9948-2F29-2488-1A80BE464050}"/>
              </a:ext>
            </a:extLst>
          </p:cNvPr>
          <p:cNvCxnSpPr>
            <a:cxnSpLocks/>
          </p:cNvCxnSpPr>
          <p:nvPr/>
        </p:nvCxnSpPr>
        <p:spPr>
          <a:xfrm>
            <a:off x="7118647" y="3336885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0A228FAB-262C-405E-630C-B6FFEC56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47" y="2720665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ance flag">
            <a:extLst>
              <a:ext uri="{FF2B5EF4-FFF2-40B4-BE49-F238E27FC236}">
                <a16:creationId xmlns:a16="http://schemas.microsoft.com/office/drawing/2014/main" id="{2D7A4DB6-AA6F-BBB1-52EB-BF60D4546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124334" y="3609676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CDB252-23E1-5046-6C8A-302937DC9D8F}"/>
              </a:ext>
            </a:extLst>
          </p:cNvPr>
          <p:cNvSpPr txBox="1"/>
          <p:nvPr/>
        </p:nvSpPr>
        <p:spPr>
          <a:xfrm>
            <a:off x="7118647" y="2950148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Trained model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FA289F-74A2-9ADE-616A-98551126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26" y="3319480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7EEF37-9225-516D-FE04-65E722A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78" y="348534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13" grpId="0" animBg="1"/>
      <p:bldP spid="6" grpId="0"/>
      <p:bldP spid="11" grpId="0" animBg="1"/>
      <p:bldP spid="22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6117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07A13CB-629D-D630-B249-D70865B4B393}"/>
              </a:ext>
            </a:extLst>
          </p:cNvPr>
          <p:cNvGrpSpPr/>
          <p:nvPr/>
        </p:nvGrpSpPr>
        <p:grpSpPr>
          <a:xfrm>
            <a:off x="8395941" y="3205824"/>
            <a:ext cx="3185352" cy="2923580"/>
            <a:chOff x="8395941" y="3205824"/>
            <a:chExt cx="3185352" cy="292358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6E89F85-8DC0-5F8E-7BC1-92A81A169006}"/>
                </a:ext>
              </a:extLst>
            </p:cNvPr>
            <p:cNvSpPr/>
            <p:nvPr/>
          </p:nvSpPr>
          <p:spPr>
            <a:xfrm>
              <a:off x="839594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E72A05A-6E66-0A2A-44DB-6BD19BC048CB}"/>
                </a:ext>
              </a:extLst>
            </p:cNvPr>
            <p:cNvSpPr/>
            <p:nvPr/>
          </p:nvSpPr>
          <p:spPr>
            <a:xfrm>
              <a:off x="839594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C137698-2D79-5997-A3CA-B3E45C76F100}"/>
                </a:ext>
              </a:extLst>
            </p:cNvPr>
            <p:cNvSpPr/>
            <p:nvPr/>
          </p:nvSpPr>
          <p:spPr>
            <a:xfrm>
              <a:off x="839594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172E3BD-1E12-D1ED-C5D8-CAC35F5F9424}"/>
                </a:ext>
              </a:extLst>
            </p:cNvPr>
            <p:cNvSpPr/>
            <p:nvPr/>
          </p:nvSpPr>
          <p:spPr>
            <a:xfrm>
              <a:off x="839594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864CEE-E948-63AB-B9D3-959A378AC10B}"/>
                </a:ext>
              </a:extLst>
            </p:cNvPr>
            <p:cNvSpPr/>
            <p:nvPr/>
          </p:nvSpPr>
          <p:spPr>
            <a:xfrm>
              <a:off x="839594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B87AE13-BD20-94A7-F215-5899B84E1C4C}"/>
                </a:ext>
              </a:extLst>
            </p:cNvPr>
            <p:cNvSpPr/>
            <p:nvPr/>
          </p:nvSpPr>
          <p:spPr>
            <a:xfrm>
              <a:off x="903683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30F8AB-292E-F200-E409-A52A508024F5}"/>
                </a:ext>
              </a:extLst>
            </p:cNvPr>
            <p:cNvSpPr/>
            <p:nvPr/>
          </p:nvSpPr>
          <p:spPr>
            <a:xfrm>
              <a:off x="903683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CDFAF3B-8B2A-1C24-547D-51DF6CFEFCB6}"/>
                </a:ext>
              </a:extLst>
            </p:cNvPr>
            <p:cNvSpPr/>
            <p:nvPr/>
          </p:nvSpPr>
          <p:spPr>
            <a:xfrm>
              <a:off x="903683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F7D716A-1C86-4648-C08B-34269A75ECD1}"/>
                </a:ext>
              </a:extLst>
            </p:cNvPr>
            <p:cNvSpPr/>
            <p:nvPr/>
          </p:nvSpPr>
          <p:spPr>
            <a:xfrm>
              <a:off x="903683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915C1C-D21C-06A8-A13F-6014B3C628E1}"/>
                </a:ext>
              </a:extLst>
            </p:cNvPr>
            <p:cNvSpPr/>
            <p:nvPr/>
          </p:nvSpPr>
          <p:spPr>
            <a:xfrm>
              <a:off x="903683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4D87EB4-B4D4-3FDA-74B2-59E9B9B23746}"/>
                </a:ext>
              </a:extLst>
            </p:cNvPr>
            <p:cNvSpPr/>
            <p:nvPr/>
          </p:nvSpPr>
          <p:spPr>
            <a:xfrm>
              <a:off x="967772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33C4AB6-1625-9510-BBF5-C48AFA3AAAF1}"/>
                </a:ext>
              </a:extLst>
            </p:cNvPr>
            <p:cNvSpPr/>
            <p:nvPr/>
          </p:nvSpPr>
          <p:spPr>
            <a:xfrm>
              <a:off x="967772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6992C0B-1086-4635-CAD0-C9952AAF08B7}"/>
                </a:ext>
              </a:extLst>
            </p:cNvPr>
            <p:cNvSpPr/>
            <p:nvPr/>
          </p:nvSpPr>
          <p:spPr>
            <a:xfrm>
              <a:off x="967772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1DA01F5-C7CB-15AB-9262-507ABE7C7826}"/>
                </a:ext>
              </a:extLst>
            </p:cNvPr>
            <p:cNvSpPr/>
            <p:nvPr/>
          </p:nvSpPr>
          <p:spPr>
            <a:xfrm>
              <a:off x="967772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141BF9-B480-CE39-DDF5-E7718D1AD4BF}"/>
                </a:ext>
              </a:extLst>
            </p:cNvPr>
            <p:cNvSpPr/>
            <p:nvPr/>
          </p:nvSpPr>
          <p:spPr>
            <a:xfrm>
              <a:off x="967772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41BDFF0-E214-FC64-A79C-157794493887}"/>
                </a:ext>
              </a:extLst>
            </p:cNvPr>
            <p:cNvSpPr/>
            <p:nvPr/>
          </p:nvSpPr>
          <p:spPr>
            <a:xfrm>
              <a:off x="1031861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31339AA-1900-1421-0B45-A4D236A76944}"/>
                </a:ext>
              </a:extLst>
            </p:cNvPr>
            <p:cNvSpPr/>
            <p:nvPr/>
          </p:nvSpPr>
          <p:spPr>
            <a:xfrm>
              <a:off x="1031861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53720B-7D03-86C1-D8EA-AA8460468B09}"/>
                </a:ext>
              </a:extLst>
            </p:cNvPr>
            <p:cNvSpPr/>
            <p:nvPr/>
          </p:nvSpPr>
          <p:spPr>
            <a:xfrm>
              <a:off x="1031861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43858BF-3BF4-DC8A-0950-A722982E2D2C}"/>
                </a:ext>
              </a:extLst>
            </p:cNvPr>
            <p:cNvSpPr/>
            <p:nvPr/>
          </p:nvSpPr>
          <p:spPr>
            <a:xfrm>
              <a:off x="1031861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7B81A7E-CCE3-1DFA-19B0-194BA2547155}"/>
                </a:ext>
              </a:extLst>
            </p:cNvPr>
            <p:cNvSpPr/>
            <p:nvPr/>
          </p:nvSpPr>
          <p:spPr>
            <a:xfrm>
              <a:off x="1031861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FCD7470-8020-36FF-85D5-A218B0981EFC}"/>
                </a:ext>
              </a:extLst>
            </p:cNvPr>
            <p:cNvSpPr/>
            <p:nvPr/>
          </p:nvSpPr>
          <p:spPr>
            <a:xfrm>
              <a:off x="1095950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722BA15-B807-26B5-B58A-820DD28CAAD7}"/>
                </a:ext>
              </a:extLst>
            </p:cNvPr>
            <p:cNvSpPr/>
            <p:nvPr/>
          </p:nvSpPr>
          <p:spPr>
            <a:xfrm>
              <a:off x="1095950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63C6AC6-1177-DA91-C109-8CBAC58B2ACF}"/>
                </a:ext>
              </a:extLst>
            </p:cNvPr>
            <p:cNvSpPr/>
            <p:nvPr/>
          </p:nvSpPr>
          <p:spPr>
            <a:xfrm>
              <a:off x="1095950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1F11CEA-1D44-1644-A8F3-89BB04581F5B}"/>
                </a:ext>
              </a:extLst>
            </p:cNvPr>
            <p:cNvSpPr/>
            <p:nvPr/>
          </p:nvSpPr>
          <p:spPr>
            <a:xfrm>
              <a:off x="1095950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  <a:endParaRPr lang="en-US" sz="1400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D430ADD-D8AF-BEFF-F149-87A64F837B1E}"/>
                </a:ext>
              </a:extLst>
            </p:cNvPr>
            <p:cNvSpPr/>
            <p:nvPr/>
          </p:nvSpPr>
          <p:spPr>
            <a:xfrm>
              <a:off x="1095950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6CBF540-CB17-19A1-467B-4252981834DF}"/>
              </a:ext>
            </a:extLst>
          </p:cNvPr>
          <p:cNvSpPr txBox="1"/>
          <p:nvPr/>
        </p:nvSpPr>
        <p:spPr>
          <a:xfrm>
            <a:off x="3618832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&amp;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4B2032E-959D-FC9A-B6C4-4572046ED210}"/>
              </a:ext>
            </a:extLst>
          </p:cNvPr>
          <p:cNvSpPr txBox="1"/>
          <p:nvPr/>
        </p:nvSpPr>
        <p:spPr>
          <a:xfrm>
            <a:off x="7679424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=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2852E0A-6DED-9E49-0468-9B713FC7915E}"/>
              </a:ext>
            </a:extLst>
          </p:cNvPr>
          <p:cNvSpPr txBox="1"/>
          <p:nvPr/>
        </p:nvSpPr>
        <p:spPr>
          <a:xfrm>
            <a:off x="8675280" y="6098584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mask's output</a:t>
            </a:r>
          </a:p>
        </p:txBody>
      </p:sp>
    </p:spTree>
    <p:extLst>
      <p:ext uri="{BB962C8B-B14F-4D97-AF65-F5344CB8AC3E}">
        <p14:creationId xmlns:p14="http://schemas.microsoft.com/office/powerpoint/2010/main" val="215075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2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8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9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9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9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2: SOS &amp; EOS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1: SOS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1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2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16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6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3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3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3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8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3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4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23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2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94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65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16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1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9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9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6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FB50-DFA2-F962-2E92-E709E767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Training Process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3D02-A045-C258-1BE8-A2B0DE351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61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7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3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3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9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9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7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3800" y="569244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1017662" y="558144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2682ACAC-CE04-C138-4BBC-33954C732705}"/>
              </a:ext>
            </a:extLst>
          </p:cNvPr>
          <p:cNvSpPr/>
          <p:nvPr/>
        </p:nvSpPr>
        <p:spPr>
          <a:xfrm rot="13316652" flipH="1">
            <a:off x="3060407" y="558144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6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DFD16-D75F-D5E2-DBC9-6845DC2E20BC}"/>
              </a:ext>
            </a:extLst>
          </p:cNvPr>
          <p:cNvSpPr txBox="1"/>
          <p:nvPr/>
        </p:nvSpPr>
        <p:spPr>
          <a:xfrm>
            <a:off x="3417619" y="2735590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91F9E4-3BCF-BC66-397D-673C1981C230}"/>
              </a:ext>
            </a:extLst>
          </p:cNvPr>
          <p:cNvCxnSpPr>
            <a:cxnSpLocks/>
          </p:cNvCxnSpPr>
          <p:nvPr/>
        </p:nvCxnSpPr>
        <p:spPr>
          <a:xfrm flipV="1">
            <a:off x="3542413" y="3104009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F3CEB76-B988-5EA1-9605-CB4D72CF5268}"/>
              </a:ext>
            </a:extLst>
          </p:cNvPr>
          <p:cNvSpPr/>
          <p:nvPr/>
        </p:nvSpPr>
        <p:spPr>
          <a:xfrm>
            <a:off x="5467545" y="2855457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440A70-5225-A543-6344-E886D0697BC1}"/>
              </a:ext>
            </a:extLst>
          </p:cNvPr>
          <p:cNvCxnSpPr>
            <a:cxnSpLocks/>
          </p:cNvCxnSpPr>
          <p:nvPr/>
        </p:nvCxnSpPr>
        <p:spPr>
          <a:xfrm>
            <a:off x="3542413" y="3650607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09416E-5600-63C7-3EAE-6A042A6FEC1A}"/>
              </a:ext>
            </a:extLst>
          </p:cNvPr>
          <p:cNvSpPr txBox="1"/>
          <p:nvPr/>
        </p:nvSpPr>
        <p:spPr>
          <a:xfrm>
            <a:off x="3417619" y="3655170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Target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E7064A-7CA6-BAFE-A33F-DA1949FAC61C}"/>
              </a:ext>
            </a:extLst>
          </p:cNvPr>
          <p:cNvCxnSpPr>
            <a:cxnSpLocks/>
          </p:cNvCxnSpPr>
          <p:nvPr/>
        </p:nvCxnSpPr>
        <p:spPr>
          <a:xfrm>
            <a:off x="7699061" y="3377816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5A04ED4A-57A8-FEFA-4E98-7D64E648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61" y="276159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ance flag">
            <a:extLst>
              <a:ext uri="{FF2B5EF4-FFF2-40B4-BE49-F238E27FC236}">
                <a16:creationId xmlns:a16="http://schemas.microsoft.com/office/drawing/2014/main" id="{2E43A94C-8539-5320-1FE2-A9DFF43C4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704748" y="3650607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D6C809-FEDE-2F8C-6708-3B0EA5FE6DEC}"/>
              </a:ext>
            </a:extLst>
          </p:cNvPr>
          <p:cNvSpPr txBox="1"/>
          <p:nvPr/>
        </p:nvSpPr>
        <p:spPr>
          <a:xfrm>
            <a:off x="7699061" y="2991079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Trained model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15189D1-700E-0334-99C9-584BD6842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40" y="3360411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E63921E-57C5-C942-03CF-9D4BAE27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92" y="3526276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ECA02E8-4DC1-4C70-1580-69BA21C8DFCB}"/>
              </a:ext>
            </a:extLst>
          </p:cNvPr>
          <p:cNvSpPr/>
          <p:nvPr/>
        </p:nvSpPr>
        <p:spPr>
          <a:xfrm rot="8283348">
            <a:off x="806028" y="54011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05A996-5617-63F1-3832-5E394986EBF2}"/>
              </a:ext>
            </a:extLst>
          </p:cNvPr>
          <p:cNvSpPr/>
          <p:nvPr/>
        </p:nvSpPr>
        <p:spPr>
          <a:xfrm rot="13316652" flipH="1">
            <a:off x="3353428" y="543470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9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6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training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1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8AB1EF7-FC54-7055-567C-E3A871A624C3}"/>
              </a:ext>
            </a:extLst>
          </p:cNvPr>
          <p:cNvSpPr/>
          <p:nvPr/>
        </p:nvSpPr>
        <p:spPr>
          <a:xfrm rot="8283348">
            <a:off x="1087383" y="4688993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857443B-21B0-FE7F-4FB1-5A01533840E9}"/>
              </a:ext>
            </a:extLst>
          </p:cNvPr>
          <p:cNvSpPr/>
          <p:nvPr/>
        </p:nvSpPr>
        <p:spPr>
          <a:xfrm rot="13316652" flipH="1">
            <a:off x="3019320" y="468899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E66645F-EC56-F718-D04F-A03BF19A80CB}"/>
              </a:ext>
            </a:extLst>
          </p:cNvPr>
          <p:cNvSpPr/>
          <p:nvPr/>
        </p:nvSpPr>
        <p:spPr>
          <a:xfrm rot="13316652" flipH="1">
            <a:off x="3019320" y="388933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7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7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11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6C4094F-300E-0903-B238-C87944D4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Step-by-Step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8735627" y="4350058"/>
            <a:ext cx="124915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55"/>
          <a:stretch/>
        </p:blipFill>
        <p:spPr>
          <a:xfrm>
            <a:off x="5644623" y="5037945"/>
            <a:ext cx="3215919" cy="16511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 flipH="1">
            <a:off x="5642137" y="4350058"/>
            <a:ext cx="2108069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1D070-2FEB-409B-1247-BA27E3FB21B2}"/>
              </a:ext>
            </a:extLst>
          </p:cNvPr>
          <p:cNvSpPr/>
          <p:nvPr/>
        </p:nvSpPr>
        <p:spPr>
          <a:xfrm>
            <a:off x="9001957" y="2796466"/>
            <a:ext cx="1970843" cy="224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2417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D2249-BFD1-22B2-B31B-A54E4EF1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96" y="3273340"/>
            <a:ext cx="3381375" cy="11620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9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input tensors</a:t>
            </a: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padding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8DE-23A6-73B9-973C-9C507D126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21" y="3686658"/>
            <a:ext cx="3600450" cy="239077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9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9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8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97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6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6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983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64F7B72-BC4F-5B7B-DA96-BE199A3F1D58}"/>
              </a:ext>
            </a:extLst>
          </p:cNvPr>
          <p:cNvSpPr/>
          <p:nvPr/>
        </p:nvSpPr>
        <p:spPr>
          <a:xfrm rot="8283348">
            <a:off x="1069799" y="400268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7EFDF8-EDBD-1BCD-C844-DF4134B27BDE}"/>
              </a:ext>
            </a:extLst>
          </p:cNvPr>
          <p:cNvSpPr/>
          <p:nvPr/>
        </p:nvSpPr>
        <p:spPr>
          <a:xfrm rot="13316652" flipH="1">
            <a:off x="3036904" y="337014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89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11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7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7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Step-by-Step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Training engine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Pre-processing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Create and initiate transformer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Training loop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9903408-EB62-3B94-0712-7930E4CFE1AE}"/>
              </a:ext>
            </a:extLst>
          </p:cNvPr>
          <p:cNvSpPr/>
          <p:nvPr/>
        </p:nvSpPr>
        <p:spPr>
          <a:xfrm rot="8283348">
            <a:off x="1095437" y="44432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DF3267-BD53-8553-11AB-BFEC51A180E6}"/>
              </a:ext>
            </a:extLst>
          </p:cNvPr>
          <p:cNvSpPr/>
          <p:nvPr/>
        </p:nvSpPr>
        <p:spPr>
          <a:xfrm rot="13316652" flipH="1">
            <a:off x="3028357" y="310201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76D5EB2-7AB2-FAB5-D278-DAE9CE361EB4}"/>
              </a:ext>
            </a:extLst>
          </p:cNvPr>
          <p:cNvSpPr/>
          <p:nvPr/>
        </p:nvSpPr>
        <p:spPr>
          <a:xfrm rot="13316652" flipH="1">
            <a:off x="3038996" y="369836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7615FB-5B8D-8D53-1024-148DEBA02450}"/>
              </a:ext>
            </a:extLst>
          </p:cNvPr>
          <p:cNvSpPr/>
          <p:nvPr/>
        </p:nvSpPr>
        <p:spPr>
          <a:xfrm rot="13316652" flipH="1">
            <a:off x="3038996" y="4339574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D57E2667-B2DE-FACE-02FA-77B8E520E321}"/>
              </a:ext>
            </a:extLst>
          </p:cNvPr>
          <p:cNvSpPr/>
          <p:nvPr/>
        </p:nvSpPr>
        <p:spPr>
          <a:xfrm rot="8283348">
            <a:off x="1109167" y="3802097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8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9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5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3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71EA09C-A31E-61A5-ED5E-445A0744F476}"/>
              </a:ext>
            </a:extLst>
          </p:cNvPr>
          <p:cNvSpPr/>
          <p:nvPr/>
        </p:nvSpPr>
        <p:spPr>
          <a:xfrm rot="8283348">
            <a:off x="925795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8D9DED-0588-DC80-74FE-704CF01841CE}"/>
              </a:ext>
            </a:extLst>
          </p:cNvPr>
          <p:cNvSpPr/>
          <p:nvPr/>
        </p:nvSpPr>
        <p:spPr>
          <a:xfrm rot="13316652" flipH="1">
            <a:off x="3153297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D38F91-757D-094C-B511-C677ED74085B}"/>
              </a:ext>
            </a:extLst>
          </p:cNvPr>
          <p:cNvSpPr/>
          <p:nvPr/>
        </p:nvSpPr>
        <p:spPr>
          <a:xfrm rot="8283348">
            <a:off x="925794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4E5656C-2EF6-09F0-D0BA-3F2CA2089180}"/>
              </a:ext>
            </a:extLst>
          </p:cNvPr>
          <p:cNvSpPr/>
          <p:nvPr/>
        </p:nvSpPr>
        <p:spPr>
          <a:xfrm rot="13316652" flipH="1">
            <a:off x="3153296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CADC78-95BB-503D-9864-A4F72BC53609}"/>
              </a:ext>
            </a:extLst>
          </p:cNvPr>
          <p:cNvSpPr/>
          <p:nvPr/>
        </p:nvSpPr>
        <p:spPr>
          <a:xfrm rot="13316652" flipH="1">
            <a:off x="3153296" y="309155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4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FC01575-A9B9-2634-DFF7-FCAC2C422985}"/>
              </a:ext>
            </a:extLst>
          </p:cNvPr>
          <p:cNvSpPr/>
          <p:nvPr/>
        </p:nvSpPr>
        <p:spPr>
          <a:xfrm rot="13316652" flipH="1">
            <a:off x="3012619" y="282778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2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8142</TotalTime>
  <Words>15738</Words>
  <Application>Microsoft Office PowerPoint</Application>
  <PresentationFormat>Widescreen</PresentationFormat>
  <Paragraphs>1936</Paragraphs>
  <Slides>183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183</vt:i4>
      </vt:variant>
    </vt:vector>
  </HeadingPairs>
  <TitlesOfParts>
    <vt:vector size="192" baseType="lpstr">
      <vt:lpstr>Arial</vt:lpstr>
      <vt:lpstr>Avenir Next LT Pro</vt:lpstr>
      <vt:lpstr>Avenir Next LT Pro Light</vt:lpstr>
      <vt:lpstr>Calibri</vt:lpstr>
      <vt:lpstr>Cambria Math</vt:lpstr>
      <vt:lpstr>Consolas</vt:lpstr>
      <vt:lpstr>Segoe WPC</vt:lpstr>
      <vt:lpstr>Wingdings</vt:lpstr>
      <vt:lpstr>Office Theme</vt:lpstr>
      <vt:lpstr>Part 3 – Implementing Transformer from Scratch with PyTorch </vt:lpstr>
      <vt:lpstr>In Part 2, …</vt:lpstr>
      <vt:lpstr>What We Will Learn</vt:lpstr>
      <vt:lpstr>Implementation Formula </vt:lpstr>
      <vt:lpstr>Implementation Plan</vt:lpstr>
      <vt:lpstr>Introduction to Training Process Implementation</vt:lpstr>
      <vt:lpstr>Training Process</vt:lpstr>
      <vt:lpstr>Training Step-by-Step </vt:lpstr>
      <vt:lpstr>Training Step-by-Step </vt:lpstr>
      <vt:lpstr>Preprocessing Data</vt:lpstr>
      <vt:lpstr>Create Transformer Model</vt:lpstr>
      <vt:lpstr>Training Loop</vt:lpstr>
      <vt:lpstr>Training Process | Put it all together</vt:lpstr>
      <vt:lpstr>Implementing Transformer as a Python Package</vt:lpstr>
      <vt:lpstr>Source code structure</vt:lpstr>
      <vt:lpstr>Transformer classes / functions</vt:lpstr>
      <vt:lpstr>For Data Preparation</vt:lpstr>
      <vt:lpstr>For Transformer Building Blocks</vt:lpstr>
      <vt:lpstr>For Creating Transformer Model</vt:lpstr>
      <vt:lpstr>For Training Process</vt:lpstr>
      <vt:lpstr>For Inference Process</vt:lpstr>
      <vt:lpstr>Implementing Data Preparation Classes/Functions </vt:lpstr>
      <vt:lpstr>Load Config</vt:lpstr>
      <vt:lpstr>Load Config - Function</vt:lpstr>
      <vt:lpstr>Load Config - Playground</vt:lpstr>
      <vt:lpstr>Get Dataset</vt:lpstr>
      <vt:lpstr>Get Dataset - Function</vt:lpstr>
      <vt:lpstr>Get Dataset - Playground</vt:lpstr>
      <vt:lpstr>Get Tokenizer</vt:lpstr>
      <vt:lpstr>PowerPoint Presentation</vt:lpstr>
      <vt:lpstr>PowerPoint Presentation</vt:lpstr>
      <vt:lpstr>PowerPoint Presentation</vt:lpstr>
      <vt:lpstr>PowerPoint Presentation</vt:lpstr>
      <vt:lpstr>Creating Mask Functions</vt:lpstr>
      <vt:lpstr>Creating Encoder Mask</vt:lpstr>
      <vt:lpstr>PowerPoint Presentation</vt:lpstr>
      <vt:lpstr>Creating Padding Mask</vt:lpstr>
      <vt:lpstr>PowerPoint Presentation</vt:lpstr>
      <vt:lpstr>PowerPoint Presentation</vt:lpstr>
      <vt:lpstr>Creating Causal 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Papa Quang DUONG</cp:lastModifiedBy>
  <cp:revision>101</cp:revision>
  <dcterms:created xsi:type="dcterms:W3CDTF">2024-02-20T20:54:33Z</dcterms:created>
  <dcterms:modified xsi:type="dcterms:W3CDTF">2024-07-02T05:19:05Z</dcterms:modified>
</cp:coreProperties>
</file>